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8"/>
  </p:notesMasterIdLst>
  <p:sldIdLst>
    <p:sldId id="256" r:id="rId2"/>
    <p:sldId id="287" r:id="rId3"/>
    <p:sldId id="257" r:id="rId4"/>
    <p:sldId id="325"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6" r:id="rId25"/>
    <p:sldId id="345" r:id="rId26"/>
    <p:sldId id="347" r:id="rId27"/>
    <p:sldId id="348" r:id="rId28"/>
    <p:sldId id="349" r:id="rId29"/>
    <p:sldId id="351" r:id="rId30"/>
    <p:sldId id="350" r:id="rId31"/>
    <p:sldId id="352" r:id="rId32"/>
    <p:sldId id="353" r:id="rId33"/>
    <p:sldId id="354" r:id="rId34"/>
    <p:sldId id="355" r:id="rId35"/>
    <p:sldId id="357" r:id="rId36"/>
    <p:sldId id="356" r:id="rId37"/>
    <p:sldId id="358" r:id="rId38"/>
    <p:sldId id="359" r:id="rId39"/>
    <p:sldId id="360" r:id="rId40"/>
    <p:sldId id="361" r:id="rId41"/>
    <p:sldId id="362" r:id="rId42"/>
    <p:sldId id="363" r:id="rId43"/>
    <p:sldId id="364" r:id="rId44"/>
    <p:sldId id="365" r:id="rId45"/>
    <p:sldId id="366" r:id="rId46"/>
    <p:sldId id="367" r:id="rId47"/>
    <p:sldId id="368" r:id="rId48"/>
    <p:sldId id="286" r:id="rId49"/>
    <p:sldId id="288" r:id="rId50"/>
    <p:sldId id="289" r:id="rId51"/>
    <p:sldId id="290" r:id="rId52"/>
    <p:sldId id="291" r:id="rId53"/>
    <p:sldId id="292" r:id="rId54"/>
    <p:sldId id="293" r:id="rId55"/>
    <p:sldId id="294" r:id="rId56"/>
    <p:sldId id="295" r:id="rId57"/>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31934" autoAdjust="0"/>
  </p:normalViewPr>
  <p:slideViewPr>
    <p:cSldViewPr snapToGrid="0">
      <p:cViewPr varScale="1">
        <p:scale>
          <a:sx n="91" d="100"/>
          <a:sy n="91" d="100"/>
        </p:scale>
        <p:origin x="726" y="78"/>
      </p:cViewPr>
      <p:guideLst/>
    </p:cSldViewPr>
  </p:slideViewPr>
  <p:outlineViewPr>
    <p:cViewPr>
      <p:scale>
        <a:sx n="33" d="100"/>
        <a:sy n="33" d="100"/>
      </p:scale>
      <p:origin x="0" y="-4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9/3/2019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6</a:t>
            </a:fld>
            <a:endParaRPr lang="en-US"/>
          </a:p>
        </p:txBody>
      </p:sp>
    </p:spTree>
    <p:extLst>
      <p:ext uri="{BB962C8B-B14F-4D97-AF65-F5344CB8AC3E}">
        <p14:creationId xmlns:p14="http://schemas.microsoft.com/office/powerpoint/2010/main" val="901429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1310721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2835828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1607758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487140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1865411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1261702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682103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2126792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3887222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103146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chỉnh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công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thức</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Excel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ô/</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GROCERY LIST,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tiền</a:t>
            </a:r>
            <a:r>
              <a:rPr lang="en-US" sz="900" kern="1200" dirty="0">
                <a:solidFill>
                  <a:schemeClr val="tx1"/>
                </a:solidFill>
                <a:effectLst/>
                <a:latin typeface="+mn-lt"/>
                <a:ea typeface="+mn-ea"/>
                <a:cs typeface="+mn-cs"/>
              </a:rPr>
              <a:t> TOTAL = QTY*PRICE.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G3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=D3*F3</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Enter.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G3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Fill handle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G4:G11</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ô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quả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xem</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thân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Sau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G3,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G4 </a:t>
            </a:r>
            <a:r>
              <a:rPr lang="en-US" sz="900" kern="1200" dirty="0" err="1">
                <a:solidFill>
                  <a:schemeClr val="tx1"/>
                </a:solidFill>
                <a:effectLst/>
                <a:latin typeface="+mn-lt"/>
                <a:ea typeface="+mn-ea"/>
                <a:cs typeface="+mn-cs"/>
              </a:rPr>
              <a:t>trở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=D4*F4</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G5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=D5*F5</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do Excel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này</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Thao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đúp</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rồi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F2</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Enter.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G6</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=D6/F6</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G6</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F2</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D3/F3</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D6/F6</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Enter.</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Kiểm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lỗi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yếu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sinh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Trong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G6</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so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liền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Ở </a:t>
            </a:r>
            <a:r>
              <a:rPr lang="en-US" sz="900" kern="1200" dirty="0" err="1">
                <a:solidFill>
                  <a:schemeClr val="tx1"/>
                </a:solidFill>
                <a:effectLst/>
                <a:latin typeface="+mn-lt"/>
                <a:ea typeface="+mn-ea"/>
                <a:cs typeface="+mn-cs"/>
              </a:rPr>
              <a:t>đây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G3:G11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G6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chia </a:t>
            </a:r>
            <a:r>
              <a:rPr lang="en-US" sz="900" kern="1200" dirty="0" err="1">
                <a:solidFill>
                  <a:schemeClr val="tx1"/>
                </a:solidFill>
                <a:effectLst/>
                <a:latin typeface="+mn-lt"/>
                <a:ea typeface="+mn-ea"/>
                <a:cs typeface="+mn-cs"/>
              </a:rPr>
              <a:t>dẫn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quán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mâu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thuẫn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Excel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hữu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giúp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chóng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sinh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ô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Chú</a:t>
            </a:r>
            <a:r>
              <a:rPr lang="en-US" sz="900" i="1"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thức</a:t>
            </a:r>
            <a:r>
              <a:rPr lang="en-US" sz="900" i="1" kern="1200" dirty="0">
                <a:solidFill>
                  <a:schemeClr val="tx1"/>
                </a:solidFill>
                <a:effectLst/>
                <a:latin typeface="+mn-lt"/>
                <a:ea typeface="+mn-ea"/>
                <a:cs typeface="+mn-cs"/>
              </a:rPr>
              <a:t> do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chủ</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xây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Ignore Error</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lỗi</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7</a:t>
            </a:fld>
            <a:endParaRPr lang="en-US"/>
          </a:p>
        </p:txBody>
      </p:sp>
    </p:spTree>
    <p:extLst>
      <p:ext uri="{BB962C8B-B14F-4D97-AF65-F5344CB8AC3E}">
        <p14:creationId xmlns:p14="http://schemas.microsoft.com/office/powerpoint/2010/main" val="2679674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1836648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388641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đổi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canh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lề</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nội</a:t>
            </a:r>
            <a:r>
              <a:rPr lang="en-US" sz="900" b="1" kern="1200" dirty="0">
                <a:solidFill>
                  <a:schemeClr val="tx1"/>
                </a:solidFill>
                <a:effectLst/>
                <a:latin typeface="+mn-lt"/>
                <a:ea typeface="+mn-ea"/>
                <a:cs typeface="+mn-cs"/>
              </a:rPr>
              <a:t> dung ô</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Canh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lề</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nội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dung</a:t>
            </a:r>
            <a:r>
              <a:rPr lang="es-MX" sz="900" b="1" kern="1200" dirty="0">
                <a:solidFill>
                  <a:schemeClr val="tx1"/>
                </a:solidFill>
                <a:effectLst/>
                <a:latin typeface="+mn-lt"/>
                <a:ea typeface="+mn-ea"/>
                <a:cs typeface="+mn-cs"/>
              </a:rPr>
              <a:t> ô: </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Text Alignment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Horizontal</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Vertical</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Indent</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hướng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ô: </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Orientation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Đặt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ô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đứng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thang chia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nghiêng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Degrees</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Tùy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nội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dung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ô: </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a:t>
            </a:r>
            <a:r>
              <a:rPr lang="en-US" sz="900" kern="1200" dirty="0" err="1">
                <a:solidFill>
                  <a:schemeClr val="tx1"/>
                </a:solidFill>
                <a:effectLst/>
                <a:latin typeface="+mn-lt"/>
                <a:ea typeface="+mn-ea"/>
                <a:cs typeface="+mn-cs"/>
              </a:rPr>
              <a:t>dài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rộng</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Wrap Text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thu </a:t>
            </a:r>
            <a:r>
              <a:rPr lang="en-US" sz="900" kern="1200" dirty="0" err="1">
                <a:solidFill>
                  <a:schemeClr val="tx1"/>
                </a:solidFill>
                <a:effectLst/>
                <a:latin typeface="+mn-lt"/>
                <a:ea typeface="+mn-ea"/>
                <a:cs typeface="+mn-cs"/>
              </a:rPr>
              <a:t>nhỏ</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phóng</a:t>
            </a:r>
            <a:r>
              <a:rPr lang="en-US" sz="900" kern="1200" dirty="0">
                <a:solidFill>
                  <a:schemeClr val="tx1"/>
                </a:solidFill>
                <a:effectLst/>
                <a:latin typeface="+mn-lt"/>
                <a:ea typeface="+mn-ea"/>
                <a:cs typeface="+mn-cs"/>
              </a:rPr>
              <a:t> to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đủ</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b="1" kern="1200" dirty="0">
                <a:solidFill>
                  <a:schemeClr val="tx1"/>
                </a:solidFill>
                <a:effectLst/>
                <a:latin typeface="+mn-lt"/>
                <a:ea typeface="+mn-ea"/>
                <a:cs typeface="+mn-cs"/>
              </a:rPr>
              <a:t> Shrink to fit</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Trộn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tách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Trộn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 </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Format Cells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Alignment -&gt;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b="1" kern="1200" dirty="0">
                <a:solidFill>
                  <a:schemeClr val="tx1"/>
                </a:solidFill>
                <a:effectLst/>
                <a:latin typeface="+mn-lt"/>
                <a:ea typeface="+mn-ea"/>
                <a:cs typeface="+mn-cs"/>
              </a:rPr>
              <a:t> Merge cells</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Merge &amp; Center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ribbon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Merge Cells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thời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giữa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ô </a:t>
            </a:r>
            <a:r>
              <a:rPr lang="en-US" sz="900" kern="1200" dirty="0" err="1">
                <a:solidFill>
                  <a:schemeClr val="tx1"/>
                </a:solidFill>
                <a:effectLst/>
                <a:latin typeface="+mn-lt"/>
                <a:ea typeface="+mn-ea"/>
                <a:cs typeface="+mn-cs"/>
              </a:rPr>
              <a:t>trộn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Merge &amp; Center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ribbon.</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Merge &amp; Center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Merge Across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Hủy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Merge &amp; Center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sau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trộn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p>
        </p:txBody>
      </p:sp>
      <p:sp>
        <p:nvSpPr>
          <p:cNvPr id="4" name="Slide Number Placeholder 3"/>
          <p:cNvSpPr>
            <a:spLocks noGrp="1"/>
          </p:cNvSpPr>
          <p:nvPr>
            <p:ph type="sldNum" sz="quarter" idx="5"/>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1981000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36553623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17324695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4795858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31</a:t>
            </a:fld>
            <a:endParaRPr lang="en-US"/>
          </a:p>
        </p:txBody>
      </p:sp>
    </p:spTree>
    <p:extLst>
      <p:ext uri="{BB962C8B-B14F-4D97-AF65-F5344CB8AC3E}">
        <p14:creationId xmlns:p14="http://schemas.microsoft.com/office/powerpoint/2010/main" val="18820144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32</a:t>
            </a:fld>
            <a:endParaRPr lang="en-US"/>
          </a:p>
        </p:txBody>
      </p:sp>
    </p:spTree>
    <p:extLst>
      <p:ext uri="{BB962C8B-B14F-4D97-AF65-F5344CB8AC3E}">
        <p14:creationId xmlns:p14="http://schemas.microsoft.com/office/powerpoint/2010/main" val="22723692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33</a:t>
            </a:fld>
            <a:endParaRPr lang="en-US"/>
          </a:p>
        </p:txBody>
      </p:sp>
    </p:spTree>
    <p:extLst>
      <p:ext uri="{BB962C8B-B14F-4D97-AF65-F5344CB8AC3E}">
        <p14:creationId xmlns:p14="http://schemas.microsoft.com/office/powerpoint/2010/main" val="12422885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34</a:t>
            </a:fld>
            <a:endParaRPr lang="en-US"/>
          </a:p>
        </p:txBody>
      </p:sp>
    </p:spTree>
    <p:extLst>
      <p:ext uri="{BB962C8B-B14F-4D97-AF65-F5344CB8AC3E}">
        <p14:creationId xmlns:p14="http://schemas.microsoft.com/office/powerpoint/2010/main" val="3674800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dirty="0">
                <a:solidFill>
                  <a:schemeClr val="tx1"/>
                </a:solidFill>
                <a:effectLst/>
                <a:latin typeface="+mn-lt"/>
                <a:ea typeface="+mn-ea"/>
                <a:cs typeface="+mn-cs"/>
              </a:rPr>
              <a:t>Thao </a:t>
            </a:r>
            <a:r>
              <a:rPr lang="es-MX" sz="900" b="1" kern="1200" dirty="0" err="1">
                <a:solidFill>
                  <a:schemeClr val="tx1"/>
                </a:solidFill>
                <a:effectLst/>
                <a:latin typeface="+mn-lt"/>
                <a:ea typeface="+mn-ea"/>
                <a:cs typeface="+mn-cs"/>
              </a:rPr>
              <a:t>tác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Home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Format Cells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cụ</a:t>
            </a:r>
            <a:r>
              <a:rPr lang="en-US" sz="900" kern="1200" dirty="0">
                <a:solidFill>
                  <a:schemeClr val="tx1"/>
                </a:solidFill>
                <a:effectLst/>
                <a:latin typeface="+mn-lt"/>
                <a:ea typeface="+mn-ea"/>
                <a:cs typeface="+mn-cs"/>
              </a:rPr>
              <a:t> Mini.</a:t>
            </a:r>
          </a:p>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ribbon hay </a:t>
            </a:r>
            <a:r>
              <a:rPr lang="en-US" sz="900" i="1" kern="1200" dirty="0" err="1">
                <a:solidFill>
                  <a:schemeClr val="tx1"/>
                </a:solidFill>
                <a:effectLst/>
                <a:latin typeface="+mn-lt"/>
                <a:ea typeface="+mn-ea"/>
                <a:cs typeface="+mn-cs"/>
              </a:rPr>
              <a:t>thanh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cụ</a:t>
            </a:r>
            <a:r>
              <a:rPr lang="en-US" sz="900" i="1" kern="1200" dirty="0">
                <a:solidFill>
                  <a:schemeClr val="tx1"/>
                </a:solidFill>
                <a:effectLst/>
                <a:latin typeface="+mn-lt"/>
                <a:ea typeface="+mn-ea"/>
                <a:cs typeface="+mn-cs"/>
              </a:rPr>
              <a:t> Mini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đủ</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mở</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2885118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35</a:t>
            </a:fld>
            <a:endParaRPr lang="en-US"/>
          </a:p>
        </p:txBody>
      </p:sp>
    </p:spTree>
    <p:extLst>
      <p:ext uri="{BB962C8B-B14F-4D97-AF65-F5344CB8AC3E}">
        <p14:creationId xmlns:p14="http://schemas.microsoft.com/office/powerpoint/2010/main" val="15852896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36</a:t>
            </a:fld>
            <a:endParaRPr lang="en-US"/>
          </a:p>
        </p:txBody>
      </p:sp>
    </p:spTree>
    <p:extLst>
      <p:ext uri="{BB962C8B-B14F-4D97-AF65-F5344CB8AC3E}">
        <p14:creationId xmlns:p14="http://schemas.microsoft.com/office/powerpoint/2010/main" val="2858042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37</a:t>
            </a:fld>
            <a:endParaRPr lang="en-US"/>
          </a:p>
        </p:txBody>
      </p:sp>
    </p:spTree>
    <p:extLst>
      <p:ext uri="{BB962C8B-B14F-4D97-AF65-F5344CB8AC3E}">
        <p14:creationId xmlns:p14="http://schemas.microsoft.com/office/powerpoint/2010/main" val="27057180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38</a:t>
            </a:fld>
            <a:endParaRPr lang="en-US"/>
          </a:p>
        </p:txBody>
      </p:sp>
    </p:spTree>
    <p:extLst>
      <p:ext uri="{BB962C8B-B14F-4D97-AF65-F5344CB8AC3E}">
        <p14:creationId xmlns:p14="http://schemas.microsoft.com/office/powerpoint/2010/main" val="976119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39</a:t>
            </a:fld>
            <a:endParaRPr lang="en-US"/>
          </a:p>
        </p:txBody>
      </p:sp>
    </p:spTree>
    <p:extLst>
      <p:ext uri="{BB962C8B-B14F-4D97-AF65-F5344CB8AC3E}">
        <p14:creationId xmlns:p14="http://schemas.microsoft.com/office/powerpoint/2010/main" val="25278260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sử</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dụng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chủ</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đề</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chủ</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đề</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Themes,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Themes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chủ</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Chọn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màu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ứng</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chủ</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đề</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tại</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Themes,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Colors/Fonts/Effects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mục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40</a:t>
            </a:fld>
            <a:endParaRPr lang="en-US"/>
          </a:p>
        </p:txBody>
      </p:sp>
    </p:spTree>
    <p:extLst>
      <p:ext uri="{BB962C8B-B14F-4D97-AF65-F5344CB8AC3E}">
        <p14:creationId xmlns:p14="http://schemas.microsoft.com/office/powerpoint/2010/main" val="12264917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chỉnh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chủ</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đề</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định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Theme</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Colors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Themes,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Theme Colors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Customize Colors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Create New Theme Colors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Theme colors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Theme Colors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Save</a:t>
            </a:r>
            <a:r>
              <a:rPr lang="en-US" sz="900" kern="1200" dirty="0">
                <a:solidFill>
                  <a:schemeClr val="tx1"/>
                </a:solidFill>
                <a:effectLst/>
                <a:latin typeface="+mn-lt"/>
                <a:ea typeface="+mn-ea"/>
                <a:cs typeface="+mn-cs"/>
              </a:rPr>
              <a:t>.</a:t>
            </a:r>
          </a:p>
          <a:p>
            <a:endParaRPr lang="en-US" sz="900" b="1" u="sng" kern="1200" dirty="0">
              <a:solidFill>
                <a:schemeClr val="tx1"/>
              </a:solidFill>
              <a:effectLst/>
              <a:latin typeface="+mn-lt"/>
              <a:ea typeface="+mn-ea"/>
              <a:cs typeface="+mn-cs"/>
            </a:endParaRPr>
          </a:p>
          <a:p>
            <a:r>
              <a:rPr lang="en-US" sz="900" b="1" u="sng" kern="1200" dirty="0" err="1">
                <a:solidFill>
                  <a:schemeClr val="tx1"/>
                </a:solidFill>
                <a:effectLst/>
                <a:latin typeface="+mn-lt"/>
                <a:ea typeface="+mn-ea"/>
                <a:cs typeface="+mn-cs"/>
              </a:rPr>
              <a:t>Chú</a:t>
            </a:r>
            <a:r>
              <a:rPr lang="en-US" sz="900" b="1" u="sng" kern="1200" dirty="0">
                <a:solidFill>
                  <a:schemeClr val="tx1"/>
                </a:solidFill>
                <a:effectLst/>
                <a:latin typeface="+mn-lt"/>
                <a:ea typeface="+mn-ea"/>
                <a:cs typeface="+mn-cs"/>
              </a:rPr>
              <a:t> ý: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Theme Color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Custom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Colors.</a:t>
            </a:r>
          </a:p>
          <a:p>
            <a:endParaRPr lang="en-US" sz="9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Theme</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Fonts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Themes,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Theme Fonts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Customize Fonts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Create New Theme Fonts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mục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Heading font</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thường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Body font</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Theme Fonts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Save</a:t>
            </a:r>
            <a:endParaRPr lang="en-US" sz="900" kern="1200" dirty="0">
              <a:solidFill>
                <a:schemeClr val="tx1"/>
              </a:solidFill>
              <a:effectLst/>
              <a:latin typeface="+mn-lt"/>
              <a:ea typeface="+mn-ea"/>
              <a:cs typeface="+mn-cs"/>
            </a:endParaRP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Theme</a:t>
            </a:r>
            <a:r>
              <a:rPr lang="es-MX" sz="900" b="1" kern="1200" dirty="0">
                <a:solidFill>
                  <a:schemeClr val="tx1"/>
                </a:solidFill>
                <a:effectLst/>
                <a:latin typeface="+mn-lt"/>
                <a:ea typeface="+mn-ea"/>
                <a:cs typeface="+mn-cs"/>
              </a:rPr>
              <a:t> Color/</a:t>
            </a:r>
            <a:r>
              <a:rPr lang="es-MX" sz="900" b="1" kern="1200" dirty="0" err="1">
                <a:solidFill>
                  <a:schemeClr val="tx1"/>
                </a:solidFill>
                <a:effectLst/>
                <a:latin typeface="+mn-lt"/>
                <a:ea typeface="+mn-ea"/>
                <a:cs typeface="+mn-cs"/>
              </a:rPr>
              <a:t>Theme</a:t>
            </a:r>
            <a:r>
              <a:rPr lang="es-MX" sz="900" b="1" kern="1200" dirty="0">
                <a:solidFill>
                  <a:schemeClr val="tx1"/>
                </a:solidFill>
                <a:effectLst/>
                <a:latin typeface="+mn-lt"/>
                <a:ea typeface="+mn-ea"/>
                <a:cs typeface="+mn-cs"/>
              </a:rPr>
              <a:t> Font: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Themes,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Colors/Fonts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Theme Color/Theme Font </a:t>
            </a:r>
            <a:r>
              <a:rPr lang="en-US" sz="900" kern="1200" dirty="0" err="1">
                <a:solidFill>
                  <a:schemeClr val="tx1"/>
                </a:solidFill>
                <a:effectLst/>
                <a:latin typeface="+mn-lt"/>
                <a:ea typeface="+mn-ea"/>
                <a:cs typeface="+mn-cs"/>
              </a:rPr>
              <a:t>muốn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Custom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Yes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a:t>
            </a:r>
          </a:p>
          <a:p>
            <a:pPr lvl="0"/>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xóa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Theme Color/Theme Font do </a:t>
            </a:r>
            <a:r>
              <a:rPr lang="en-US" sz="900" i="1" kern="1200" dirty="0" err="1">
                <a:solidFill>
                  <a:schemeClr val="tx1"/>
                </a:solidFill>
                <a:effectLst/>
                <a:latin typeface="+mn-lt"/>
                <a:ea typeface="+mn-ea"/>
                <a:cs typeface="+mn-cs"/>
              </a:rPr>
              <a:t>người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Custom.</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41</a:t>
            </a:fld>
            <a:endParaRPr lang="en-US"/>
          </a:p>
        </p:txBody>
      </p:sp>
    </p:spTree>
    <p:extLst>
      <p:ext uri="{BB962C8B-B14F-4D97-AF65-F5344CB8AC3E}">
        <p14:creationId xmlns:p14="http://schemas.microsoft.com/office/powerpoint/2010/main" val="12935205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42</a:t>
            </a:fld>
            <a:endParaRPr lang="en-US"/>
          </a:p>
        </p:txBody>
      </p:sp>
    </p:spTree>
    <p:extLst>
      <p:ext uri="{BB962C8B-B14F-4D97-AF65-F5344CB8AC3E}">
        <p14:creationId xmlns:p14="http://schemas.microsoft.com/office/powerpoint/2010/main" val="34588461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sử</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dụng</a:t>
            </a:r>
            <a:r>
              <a:rPr lang="en-US" sz="900" b="1" kern="1200" dirty="0">
                <a:solidFill>
                  <a:schemeClr val="tx1"/>
                </a:solidFill>
                <a:effectLst/>
                <a:latin typeface="+mn-lt"/>
                <a:ea typeface="+mn-ea"/>
                <a:cs typeface="+mn-cs"/>
              </a:rPr>
              <a:t> Cell Styles</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Style cho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Cell Styles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Styles.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sắc</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ở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4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p>
          <a:p>
            <a:pPr marL="857250" lvl="2" indent="-171450" fontAlgn="base">
              <a:buFont typeface="Arial" panose="020B0604020202020204" pitchFamily="34" charset="0"/>
              <a:buChar char="•"/>
            </a:pPr>
            <a:r>
              <a:rPr lang="en-US" sz="900" u="none" strike="noStrike" kern="1200" dirty="0">
                <a:solidFill>
                  <a:schemeClr val="tx1"/>
                </a:solidFill>
                <a:effectLst/>
                <a:latin typeface="+mn-lt"/>
                <a:ea typeface="+mn-ea"/>
                <a:cs typeface="+mn-cs"/>
              </a:rPr>
              <a:t>Good, Bad, and Neutral </a:t>
            </a:r>
          </a:p>
          <a:p>
            <a:pPr marL="857250" lvl="2" indent="-171450" fontAlgn="base">
              <a:buFont typeface="Arial" panose="020B0604020202020204" pitchFamily="34" charset="0"/>
              <a:buChar char="•"/>
            </a:pPr>
            <a:r>
              <a:rPr lang="en-US" sz="900" u="none" strike="noStrike" kern="1200" dirty="0">
                <a:solidFill>
                  <a:schemeClr val="tx1"/>
                </a:solidFill>
                <a:effectLst/>
                <a:latin typeface="+mn-lt"/>
                <a:ea typeface="+mn-ea"/>
                <a:cs typeface="+mn-cs"/>
              </a:rPr>
              <a:t>Data and Model</a:t>
            </a:r>
          </a:p>
          <a:p>
            <a:pPr marL="857250" lvl="2" indent="-171450" fontAlgn="base">
              <a:buFont typeface="Arial" panose="020B0604020202020204" pitchFamily="34" charset="0"/>
              <a:buChar char="•"/>
            </a:pPr>
            <a:r>
              <a:rPr lang="en-US" sz="900" u="none" strike="noStrike" kern="1200" dirty="0">
                <a:solidFill>
                  <a:schemeClr val="tx1"/>
                </a:solidFill>
                <a:effectLst/>
                <a:latin typeface="+mn-lt"/>
                <a:ea typeface="+mn-ea"/>
                <a:cs typeface="+mn-cs"/>
              </a:rPr>
              <a:t>Titles and Headings</a:t>
            </a:r>
          </a:p>
          <a:p>
            <a:pPr marL="857250" lvl="2" indent="-171450" fontAlgn="base">
              <a:buFont typeface="Arial" panose="020B0604020202020204" pitchFamily="34" charset="0"/>
              <a:buChar char="•"/>
            </a:pPr>
            <a:r>
              <a:rPr lang="en-US" sz="900" u="none" strike="noStrike" kern="1200" dirty="0">
                <a:solidFill>
                  <a:schemeClr val="tx1"/>
                </a:solidFill>
                <a:effectLst/>
                <a:latin typeface="+mn-lt"/>
                <a:ea typeface="+mn-ea"/>
                <a:cs typeface="+mn-cs"/>
              </a:rPr>
              <a:t>Themed Cell Styles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Number Format.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Style cho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Cell Styles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Normal</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Good, Bad, and Neutral.</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Style </a:t>
            </a:r>
            <a:r>
              <a:rPr lang="es-MX" sz="900" b="1" kern="1200" dirty="0" err="1">
                <a:solidFill>
                  <a:schemeClr val="tx1"/>
                </a:solidFill>
                <a:effectLst/>
                <a:latin typeface="+mn-lt"/>
                <a:ea typeface="+mn-ea"/>
                <a:cs typeface="+mn-cs"/>
              </a:rPr>
              <a:t>mới</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Cell Styles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Cell Style</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Style,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Style name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Format Cells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Style Includes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Style </a:t>
            </a:r>
            <a:r>
              <a:rPr lang="en-US" sz="900" kern="1200" dirty="0" err="1">
                <a:solidFill>
                  <a:schemeClr val="tx1"/>
                </a:solidFill>
                <a:effectLst/>
                <a:latin typeface="+mn-lt"/>
                <a:ea typeface="+mn-ea"/>
                <a:cs typeface="+mn-cs"/>
              </a:rPr>
              <a:t>mới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Style </a:t>
            </a:r>
            <a:r>
              <a:rPr lang="es-MX" sz="900" b="1" kern="1200" dirty="0" err="1">
                <a:solidFill>
                  <a:schemeClr val="tx1"/>
                </a:solidFill>
                <a:effectLst/>
                <a:latin typeface="+mn-lt"/>
                <a:ea typeface="+mn-ea"/>
                <a:cs typeface="+mn-cs"/>
              </a:rPr>
              <a:t>mới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dựa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Cell Styles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Cell Style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Style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Style name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a:solidFill>
                  <a:schemeClr val="tx1"/>
                </a:solidFill>
                <a:effectLst/>
                <a:latin typeface="+mn-lt"/>
                <a:ea typeface="+mn-ea"/>
                <a:cs typeface="+mn-cs"/>
              </a:rPr>
              <a:t>Style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riêng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Custom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sách</a:t>
            </a:r>
            <a:r>
              <a:rPr lang="en-US" sz="900" i="1" kern="1200" dirty="0">
                <a:solidFill>
                  <a:schemeClr val="tx1"/>
                </a:solidFill>
                <a:effectLst/>
                <a:latin typeface="+mn-lt"/>
                <a:ea typeface="+mn-ea"/>
                <a:cs typeface="+mn-cs"/>
              </a:rPr>
              <a:t> Cell Styles.</a:t>
            </a:r>
          </a:p>
          <a:p>
            <a:pPr mar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Style </a:t>
            </a:r>
            <a:r>
              <a:rPr lang="es-MX" sz="900" b="1" kern="1200" dirty="0" err="1">
                <a:solidFill>
                  <a:schemeClr val="tx1"/>
                </a:solidFill>
                <a:effectLst/>
                <a:latin typeface="+mn-lt"/>
                <a:ea typeface="+mn-ea"/>
                <a:cs typeface="+mn-cs"/>
              </a:rPr>
              <a:t>mới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dựa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Style </a:t>
            </a:r>
            <a:r>
              <a:rPr lang="es-MX" sz="900" b="1" kern="1200" dirty="0" err="1">
                <a:solidFill>
                  <a:schemeClr val="tx1"/>
                </a:solidFill>
                <a:effectLst/>
                <a:latin typeface="+mn-lt"/>
                <a:ea typeface="+mn-ea"/>
                <a:cs typeface="+mn-cs"/>
              </a:rPr>
              <a:t>khác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Cell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Style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Duplicate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Style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ý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bớt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Style:</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Cell Styles ð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Style ð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Modify</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Style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Style ð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sau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Style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toàn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Normal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đến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toàn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chưa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Style </a:t>
            </a:r>
            <a:r>
              <a:rPr lang="en-US" sz="900" i="1" kern="1200" dirty="0" err="1">
                <a:solidFill>
                  <a:schemeClr val="tx1"/>
                </a:solidFill>
                <a:effectLst/>
                <a:latin typeface="+mn-lt"/>
                <a:ea typeface="+mn-ea"/>
                <a:cs typeface="+mn-cs"/>
              </a:rPr>
              <a:t>nào</a:t>
            </a:r>
            <a:r>
              <a:rPr lang="en-US" sz="900" i="1" kern="1200" dirty="0">
                <a:solidFill>
                  <a:schemeClr val="tx1"/>
                </a:solidFill>
                <a:effectLst/>
                <a:latin typeface="+mn-lt"/>
                <a:ea typeface="+mn-ea"/>
                <a:cs typeface="+mn-cs"/>
              </a:rPr>
              <a:t>.</a:t>
            </a:r>
          </a:p>
          <a:p>
            <a:pPr mar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Style:</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Cell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Style </a:t>
            </a:r>
            <a:r>
              <a:rPr lang="en-US" sz="900" kern="1200" dirty="0" err="1">
                <a:solidFill>
                  <a:schemeClr val="tx1"/>
                </a:solidFill>
                <a:effectLst/>
                <a:latin typeface="+mn-lt"/>
                <a:ea typeface="+mn-ea"/>
                <a:cs typeface="+mn-cs"/>
              </a:rPr>
              <a:t>muốn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 ð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a:t>
            </a:r>
          </a:p>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xóa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Normal.</a:t>
            </a:r>
          </a:p>
          <a:p>
            <a:pPr marL="171450" lvl="0" indent="-171450">
              <a:buFont typeface="Arial" panose="020B0604020202020204" pitchFamily="34" charset="0"/>
              <a:buChar char="•"/>
            </a:pP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43</a:t>
            </a:fld>
            <a:endParaRPr lang="en-US"/>
          </a:p>
        </p:txBody>
      </p:sp>
    </p:spTree>
    <p:extLst>
      <p:ext uri="{BB962C8B-B14F-4D97-AF65-F5344CB8AC3E}">
        <p14:creationId xmlns:p14="http://schemas.microsoft.com/office/powerpoint/2010/main" val="18940552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44</a:t>
            </a:fld>
            <a:endParaRPr lang="en-US"/>
          </a:p>
        </p:txBody>
      </p:sp>
    </p:spTree>
    <p:extLst>
      <p:ext uri="{BB962C8B-B14F-4D97-AF65-F5344CB8AC3E}">
        <p14:creationId xmlns:p14="http://schemas.microsoft.com/office/powerpoint/2010/main" val="2591782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9</a:t>
            </a:fld>
            <a:endParaRPr lang="en-US"/>
          </a:p>
        </p:txBody>
      </p:sp>
    </p:spTree>
    <p:extLst>
      <p:ext uri="{BB962C8B-B14F-4D97-AF65-F5344CB8AC3E}">
        <p14:creationId xmlns:p14="http://schemas.microsoft.com/office/powerpoint/2010/main" val="10312299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45</a:t>
            </a:fld>
            <a:endParaRPr lang="en-US"/>
          </a:p>
        </p:txBody>
      </p:sp>
    </p:spTree>
    <p:extLst>
      <p:ext uri="{BB962C8B-B14F-4D97-AF65-F5344CB8AC3E}">
        <p14:creationId xmlns:p14="http://schemas.microsoft.com/office/powerpoint/2010/main" val="39079889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áp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dụng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luật</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định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trên</a:t>
            </a:r>
            <a:r>
              <a:rPr lang="en-US" sz="900" b="1" kern="1200" dirty="0">
                <a:solidFill>
                  <a:schemeClr val="tx1"/>
                </a:solidFill>
                <a:effectLst/>
                <a:latin typeface="+mn-lt"/>
                <a:ea typeface="+mn-ea"/>
                <a:cs typeface="+mn-cs"/>
              </a:rPr>
              <a:t> Ribbon</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Highlight</a:t>
            </a:r>
            <a:r>
              <a:rPr lang="es-MX" sz="900" b="1" kern="1200" dirty="0">
                <a:solidFill>
                  <a:schemeClr val="tx1"/>
                </a:solidFill>
                <a:effectLst/>
                <a:latin typeface="+mn-lt"/>
                <a:ea typeface="+mn-ea"/>
                <a:cs typeface="+mn-cs"/>
              </a:rPr>
              <a:t> Cell:</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Conditional Formatting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Highlight Cells Rules</a:t>
            </a:r>
            <a:r>
              <a:rPr lang="en-US" sz="900" kern="1200" dirty="0">
                <a:solidFill>
                  <a:schemeClr val="tx1"/>
                </a:solidFill>
                <a:effectLst/>
                <a:latin typeface="+mn-lt"/>
                <a:ea typeface="+mn-ea"/>
                <a:cs typeface="+mn-cs"/>
              </a:rPr>
              <a:t> -&gt;</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so </a:t>
            </a:r>
            <a:r>
              <a:rPr lang="en-US" sz="900" kern="1200" dirty="0" err="1">
                <a:solidFill>
                  <a:schemeClr val="tx1"/>
                </a:solidFill>
                <a:effectLst/>
                <a:latin typeface="+mn-lt"/>
                <a:ea typeface="+mn-ea"/>
                <a:cs typeface="+mn-cs"/>
              </a:rPr>
              <a:t>sánh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hằng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 Date Occurring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Yesterday</a:t>
            </a:r>
            <a:r>
              <a:rPr lang="en-US" sz="900" kern="1200" dirty="0">
                <a:solidFill>
                  <a:schemeClr val="tx1"/>
                </a:solidFill>
                <a:effectLst/>
                <a:latin typeface="+mn-lt"/>
                <a:ea typeface="+mn-ea"/>
                <a:cs typeface="+mn-cs"/>
              </a:rPr>
              <a:t> hay </a:t>
            </a:r>
            <a:r>
              <a:rPr lang="en-US" sz="900" b="1" kern="1200" dirty="0">
                <a:solidFill>
                  <a:schemeClr val="tx1"/>
                </a:solidFill>
                <a:effectLst/>
                <a:latin typeface="+mn-lt"/>
                <a:ea typeface="+mn-ea"/>
                <a:cs typeface="+mn-cs"/>
              </a:rPr>
              <a:t>Next month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Duplicate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Duplicate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Unique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duy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with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Format Cells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ý.</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 Top/</a:t>
            </a:r>
            <a:r>
              <a:rPr lang="es-MX" sz="900" b="1" kern="1200" dirty="0" err="1">
                <a:solidFill>
                  <a:schemeClr val="tx1"/>
                </a:solidFill>
                <a:effectLst/>
                <a:latin typeface="+mn-lt"/>
                <a:ea typeface="+mn-ea"/>
                <a:cs typeface="+mn-cs"/>
              </a:rPr>
              <a:t>Bottom</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Conditional Formatting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Top/Bottom Rules</a:t>
            </a:r>
            <a:r>
              <a:rPr lang="en-US" sz="900" kern="1200" dirty="0">
                <a:solidFill>
                  <a:schemeClr val="tx1"/>
                </a:solidFill>
                <a:effectLst/>
                <a:latin typeface="+mn-lt"/>
                <a:ea typeface="+mn-ea"/>
                <a:cs typeface="+mn-cs"/>
              </a:rPr>
              <a:t> -&gt;</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endParaRPr lang="en-US" sz="900" i="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Top/Bottom 10 Items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1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1000.</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Top/Bottom 10%</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1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100 (%).</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Above/Below Average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toán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with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Format Cells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ý.</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 Data </a:t>
            </a:r>
            <a:r>
              <a:rPr lang="es-MX" sz="900" b="1" kern="1200" dirty="0" err="1">
                <a:solidFill>
                  <a:schemeClr val="tx1"/>
                </a:solidFill>
                <a:effectLst/>
                <a:latin typeface="+mn-lt"/>
                <a:ea typeface="+mn-ea"/>
                <a:cs typeface="+mn-cs"/>
              </a:rPr>
              <a:t>Bars</a:t>
            </a:r>
            <a:r>
              <a:rPr lang="es-MX" sz="900" b="1" kern="1200" dirty="0">
                <a:solidFill>
                  <a:schemeClr val="tx1"/>
                </a:solidFill>
                <a:effectLst/>
                <a:latin typeface="+mn-lt"/>
                <a:ea typeface="+mn-ea"/>
                <a:cs typeface="+mn-cs"/>
              </a:rPr>
              <a:t>/Color </a:t>
            </a:r>
            <a:r>
              <a:rPr lang="es-MX" sz="900" b="1" kern="1200" dirty="0" err="1">
                <a:solidFill>
                  <a:schemeClr val="tx1"/>
                </a:solidFill>
                <a:effectLst/>
                <a:latin typeface="+mn-lt"/>
                <a:ea typeface="+mn-ea"/>
                <a:cs typeface="+mn-cs"/>
              </a:rPr>
              <a:t>Scales</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Icon</a:t>
            </a:r>
            <a:r>
              <a:rPr lang="es-MX" sz="900" b="1" kern="1200" dirty="0">
                <a:solidFill>
                  <a:schemeClr val="tx1"/>
                </a:solidFill>
                <a:effectLst/>
                <a:latin typeface="+mn-lt"/>
                <a:ea typeface="+mn-ea"/>
                <a:cs typeface="+mn-cs"/>
              </a:rPr>
              <a:t> Sets:</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Conditional Formatting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Data Bars/Color Scales/Icon Sets </a:t>
            </a:r>
            <a:r>
              <a:rPr lang="en-US" sz="900" kern="1200" dirty="0">
                <a:solidFill>
                  <a:schemeClr val="tx1"/>
                </a:solidFill>
                <a:effectLst/>
                <a:latin typeface="+mn-lt"/>
                <a:ea typeface="+mn-ea"/>
                <a:cs typeface="+mn-cs"/>
              </a:rPr>
              <a:t>-&gt;</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Data Bars/Color Scales/Icon Sets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Data Bars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diễn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lớn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Color Scale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tô</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phối</a:t>
            </a:r>
            <a:r>
              <a:rPr lang="en-US" sz="900" kern="1200" dirty="0">
                <a:solidFill>
                  <a:schemeClr val="tx1"/>
                </a:solidFill>
                <a:effectLst/>
                <a:latin typeface="+mn-lt"/>
                <a:ea typeface="+mn-ea"/>
                <a:cs typeface="+mn-cs"/>
              </a:rPr>
              <a:t> 2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3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nằm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khoảng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nào</a:t>
            </a:r>
            <a:r>
              <a:rPr lang="en-US" sz="900" kern="1200" dirty="0">
                <a:solidFill>
                  <a:schemeClr val="tx1"/>
                </a:solidFill>
                <a:effectLst/>
                <a:latin typeface="+mn-lt"/>
                <a:ea typeface="+mn-ea"/>
                <a:cs typeface="+mn-cs"/>
              </a:rPr>
              <a:t> so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err="1">
                <a:solidFill>
                  <a:schemeClr val="tx1"/>
                </a:solidFill>
                <a:effectLst/>
                <a:latin typeface="+mn-lt"/>
                <a:ea typeface="+mn-ea"/>
                <a:cs typeface="+mn-cs"/>
              </a:rPr>
              <a:t>Incon</a:t>
            </a:r>
            <a:r>
              <a:rPr lang="en-US" sz="900" b="1" kern="1200" dirty="0">
                <a:solidFill>
                  <a:schemeClr val="tx1"/>
                </a:solidFill>
                <a:effectLst/>
                <a:latin typeface="+mn-lt"/>
                <a:ea typeface="+mn-ea"/>
                <a:cs typeface="+mn-cs"/>
              </a:rPr>
              <a:t> Set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3, 4, hay 5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diễn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a:t>
            </a:r>
          </a:p>
          <a:p>
            <a:pPr marL="685800" lvl="2" indent="0">
              <a:buFont typeface="Arial" panose="020B0604020202020204" pitchFamily="34" charset="0"/>
              <a:buNone/>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cũng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như</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vậy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dẫn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đến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thỏa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kích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hoạt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thỏa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a:t>
            </a:r>
          </a:p>
          <a:p>
            <a:pPr marL="171450" lvl="0" indent="-171450">
              <a:buFont typeface="Arial" panose="020B0604020202020204" pitchFamily="34" charset="0"/>
              <a:buChar char="•"/>
            </a:pPr>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Conditional Formatting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 Rules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đơn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b="1" kern="1200" dirty="0">
                <a:solidFill>
                  <a:schemeClr val="tx1"/>
                </a:solidFill>
                <a:effectLst/>
                <a:latin typeface="+mn-lt"/>
                <a:ea typeface="+mn-ea"/>
                <a:cs typeface="+mn-cs"/>
              </a:rPr>
              <a:t>Clear Rules from Selected Cells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b="1" kern="1200" dirty="0">
                <a:solidFill>
                  <a:schemeClr val="tx1"/>
                </a:solidFill>
                <a:effectLst/>
                <a:latin typeface="+mn-lt"/>
                <a:ea typeface="+mn-ea"/>
                <a:cs typeface="+mn-cs"/>
              </a:rPr>
              <a:t>Clear Rules from Entire Sheet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toàn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46</a:t>
            </a:fld>
            <a:endParaRPr lang="en-US"/>
          </a:p>
        </p:txBody>
      </p:sp>
    </p:spTree>
    <p:extLst>
      <p:ext uri="{BB962C8B-B14F-4D97-AF65-F5344CB8AC3E}">
        <p14:creationId xmlns:p14="http://schemas.microsoft.com/office/powerpoint/2010/main" val="24211569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sử</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dụng</a:t>
            </a:r>
            <a:r>
              <a:rPr lang="en-US" sz="900" b="1" kern="1200" dirty="0">
                <a:solidFill>
                  <a:schemeClr val="tx1"/>
                </a:solidFill>
                <a:effectLst/>
                <a:latin typeface="+mn-lt"/>
                <a:ea typeface="+mn-ea"/>
                <a:cs typeface="+mn-cs"/>
              </a:rPr>
              <a:t> Rules Manager</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Liệt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kê</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đã</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sử</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Conditional Formatting</a:t>
            </a:r>
            <a:r>
              <a:rPr lang="en-US" sz="900" b="1"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rPr>
              <a:t>Rules Manager.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Show formatting rules for:</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Current Selection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This Worksheet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hành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đó</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Duyệt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xem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 Rule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Editing Formatting Rule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 the Rule Description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toán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 Rule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a:solidFill>
                  <a:schemeClr val="tx1"/>
                </a:solidFill>
                <a:effectLst/>
                <a:latin typeface="+mn-lt"/>
                <a:ea typeface="+mn-ea"/>
                <a:cs typeface="+mn-cs"/>
              </a:rPr>
              <a:t>Thao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hay </a:t>
            </a:r>
            <a:r>
              <a:rPr lang="en-US" sz="900" i="1" kern="1200" dirty="0" err="1">
                <a:solidFill>
                  <a:schemeClr val="tx1"/>
                </a:solidFill>
                <a:effectLst/>
                <a:latin typeface="+mn-lt"/>
                <a:ea typeface="+mn-ea"/>
                <a:cs typeface="+mn-cs"/>
              </a:rPr>
              <a:t>xóa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sau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nút</a:t>
            </a:r>
            <a:r>
              <a:rPr lang="en-US" sz="900" i="1" kern="1200" dirty="0">
                <a:solidFill>
                  <a:schemeClr val="tx1"/>
                </a:solidFill>
                <a:effectLst/>
                <a:latin typeface="+mn-lt"/>
                <a:ea typeface="+mn-ea"/>
                <a:cs typeface="+mn-cs"/>
              </a:rPr>
              <a:t> Apply </a:t>
            </a:r>
            <a:r>
              <a:rPr lang="en-US" sz="900" i="1" kern="1200" dirty="0" err="1">
                <a:solidFill>
                  <a:schemeClr val="tx1"/>
                </a:solidFill>
                <a:effectLst/>
                <a:latin typeface="+mn-lt"/>
                <a:ea typeface="+mn-ea"/>
                <a:cs typeface="+mn-cs"/>
              </a:rPr>
              <a:t>hoặc</a:t>
            </a:r>
            <a:r>
              <a:rPr lang="en-US" sz="900" i="1" kern="1200" dirty="0">
                <a:solidFill>
                  <a:schemeClr val="tx1"/>
                </a:solidFill>
                <a:effectLst/>
                <a:latin typeface="+mn-lt"/>
                <a:ea typeface="+mn-ea"/>
                <a:cs typeface="+mn-cs"/>
              </a:rPr>
              <a:t> OK.</a:t>
            </a:r>
          </a:p>
          <a:p>
            <a:pPr marL="171450" lvl="0" indent="-171450">
              <a:buFont typeface="Arial" panose="020B0604020202020204" pitchFamily="34" charset="0"/>
              <a:buChar char="•"/>
            </a:pPr>
            <a:endParaRPr lang="en-US" sz="9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luật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mới</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Formatting Rule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Conditional Formatting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ribbon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Rule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Rules Manager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Rule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Select a Rule Type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luật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 the Rule Description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Format Cells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kiện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6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biệt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xây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giúp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luật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rất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hoạt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nội</a:t>
            </a:r>
            <a:r>
              <a:rPr lang="en-US" sz="900" i="1" kern="1200" dirty="0">
                <a:solidFill>
                  <a:schemeClr val="tx1"/>
                </a:solidFill>
                <a:effectLst/>
                <a:latin typeface="+mn-lt"/>
                <a:ea typeface="+mn-ea"/>
                <a:cs typeface="+mn-cs"/>
              </a:rPr>
              <a:t> dung </a:t>
            </a:r>
            <a:r>
              <a:rPr lang="en-US" sz="900" i="1" kern="1200" dirty="0" err="1">
                <a:solidFill>
                  <a:schemeClr val="tx1"/>
                </a:solidFill>
                <a:effectLst/>
                <a:latin typeface="+mn-lt"/>
                <a:ea typeface="+mn-ea"/>
                <a:cs typeface="+mn-cs"/>
              </a:rPr>
              <a:t>này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nằnm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yêu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trình</a:t>
            </a:r>
            <a:r>
              <a:rPr lang="en-US" sz="900" i="1" kern="1200" dirty="0">
                <a:solidFill>
                  <a:schemeClr val="tx1"/>
                </a:solidFill>
                <a:effectLst/>
                <a:latin typeface="+mn-lt"/>
                <a:ea typeface="+mn-ea"/>
                <a:cs typeface="+mn-cs"/>
              </a:rPr>
              <a:t> MOS Expert.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47</a:t>
            </a:fld>
            <a:endParaRPr lang="en-US"/>
          </a:p>
        </p:txBody>
      </p:sp>
    </p:spTree>
    <p:extLst>
      <p:ext uri="{BB962C8B-B14F-4D97-AF65-F5344CB8AC3E}">
        <p14:creationId xmlns:p14="http://schemas.microsoft.com/office/powerpoint/2010/main" val="11044569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48</a:t>
            </a:fld>
            <a:endParaRPr lang="en-US"/>
          </a:p>
        </p:txBody>
      </p:sp>
    </p:spTree>
    <p:extLst>
      <p:ext uri="{BB962C8B-B14F-4D97-AF65-F5344CB8AC3E}">
        <p14:creationId xmlns:p14="http://schemas.microsoft.com/office/powerpoint/2010/main" val="36022917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49</a:t>
            </a:fld>
            <a:endParaRPr lang="en-US"/>
          </a:p>
        </p:txBody>
      </p:sp>
    </p:spTree>
    <p:extLst>
      <p:ext uri="{BB962C8B-B14F-4D97-AF65-F5344CB8AC3E}">
        <p14:creationId xmlns:p14="http://schemas.microsoft.com/office/powerpoint/2010/main" val="23630982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50</a:t>
            </a:fld>
            <a:endParaRPr lang="en-US"/>
          </a:p>
        </p:txBody>
      </p:sp>
    </p:spTree>
    <p:extLst>
      <p:ext uri="{BB962C8B-B14F-4D97-AF65-F5344CB8AC3E}">
        <p14:creationId xmlns:p14="http://schemas.microsoft.com/office/powerpoint/2010/main" val="42382359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51</a:t>
            </a:fld>
            <a:endParaRPr lang="en-US"/>
          </a:p>
        </p:txBody>
      </p:sp>
    </p:spTree>
    <p:extLst>
      <p:ext uri="{BB962C8B-B14F-4D97-AF65-F5344CB8AC3E}">
        <p14:creationId xmlns:p14="http://schemas.microsoft.com/office/powerpoint/2010/main" val="11447435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52</a:t>
            </a:fld>
            <a:endParaRPr lang="en-US"/>
          </a:p>
        </p:txBody>
      </p:sp>
    </p:spTree>
    <p:extLst>
      <p:ext uri="{BB962C8B-B14F-4D97-AF65-F5344CB8AC3E}">
        <p14:creationId xmlns:p14="http://schemas.microsoft.com/office/powerpoint/2010/main" val="4097638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53</a:t>
            </a:fld>
            <a:endParaRPr lang="en-US"/>
          </a:p>
        </p:txBody>
      </p:sp>
    </p:spTree>
    <p:extLst>
      <p:ext uri="{BB962C8B-B14F-4D97-AF65-F5344CB8AC3E}">
        <p14:creationId xmlns:p14="http://schemas.microsoft.com/office/powerpoint/2010/main" val="13504004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54</a:t>
            </a:fld>
            <a:endParaRPr lang="en-US"/>
          </a:p>
        </p:txBody>
      </p:sp>
    </p:spTree>
    <p:extLst>
      <p:ext uri="{BB962C8B-B14F-4D97-AF65-F5344CB8AC3E}">
        <p14:creationId xmlns:p14="http://schemas.microsoft.com/office/powerpoint/2010/main" val="2250754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10</a:t>
            </a:fld>
            <a:endParaRPr lang="en-US"/>
          </a:p>
        </p:txBody>
      </p:sp>
    </p:spTree>
    <p:extLst>
      <p:ext uri="{BB962C8B-B14F-4D97-AF65-F5344CB8AC3E}">
        <p14:creationId xmlns:p14="http://schemas.microsoft.com/office/powerpoint/2010/main" val="16652819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55</a:t>
            </a:fld>
            <a:endParaRPr lang="en-US"/>
          </a:p>
        </p:txBody>
      </p:sp>
    </p:spTree>
    <p:extLst>
      <p:ext uri="{BB962C8B-B14F-4D97-AF65-F5344CB8AC3E}">
        <p14:creationId xmlns:p14="http://schemas.microsoft.com/office/powerpoint/2010/main" val="359333757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56</a:t>
            </a:fld>
            <a:endParaRPr lang="en-US"/>
          </a:p>
        </p:txBody>
      </p:sp>
    </p:spTree>
    <p:extLst>
      <p:ext uri="{BB962C8B-B14F-4D97-AF65-F5344CB8AC3E}">
        <p14:creationId xmlns:p14="http://schemas.microsoft.com/office/powerpoint/2010/main" val="239620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2033246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901979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299405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10507883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F014F51C-4465-4884-9DAA-FF743F1C7912}" type="datetime1">
              <a:rPr lang="en-US" smtClean="0"/>
              <a:t>9/3/2019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5D8627F4-875A-4CA7-B113-7444B75F07B8}" type="datetime1">
              <a:rPr lang="en-US" smtClean="0"/>
              <a:t>9/3/2019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6A2CCB4A-A997-4CF7-B5DE-CCBE36467373}" type="datetime1">
              <a:rPr lang="en-US" smtClean="0"/>
              <a:t>9/3/2019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3A61159C-D51B-42F3-924D-A180880B33D0}" type="datetime1">
              <a:rPr lang="en-US" smtClean="0"/>
              <a:t>9/3/2019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3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855838"/>
            <a:ext cx="8229600" cy="3742303"/>
          </a:xfrm>
          <a:prstGeom prst="rect">
            <a:avLst/>
          </a:prstGeom>
        </p:spPr>
        <p:txBody>
          <a:bodyPr/>
          <a:lstStyle>
            <a:lvl1pPr marL="342892" indent="-342892">
              <a:buClr>
                <a:srgbClr val="0081C4"/>
              </a:buClr>
              <a:buSzPct val="70000"/>
              <a:buFont typeface="Wingdings" charset="2"/>
              <a:buChar char="§"/>
              <a:defRPr sz="2200">
                <a:solidFill>
                  <a:schemeClr val="tx1"/>
                </a:solidFill>
                <a:latin typeface="+mn-lt"/>
                <a:cs typeface="Segoe Light"/>
              </a:defRPr>
            </a:lvl1pPr>
            <a:lvl2pPr marL="800080" indent="-342892">
              <a:buClr>
                <a:srgbClr val="0081C4"/>
              </a:buClr>
              <a:buSzPct val="70000"/>
              <a:buFont typeface="Wingdings" charset="2"/>
              <a:buChar char="§"/>
              <a:defRPr sz="2200">
                <a:latin typeface="+mn-lt"/>
                <a:cs typeface="Segoe Light"/>
              </a:defRPr>
            </a:lvl2pPr>
            <a:lvl3pPr marL="1257269" indent="-342892">
              <a:buClr>
                <a:srgbClr val="0081C4"/>
              </a:buClr>
              <a:buSzPct val="70000"/>
              <a:buFont typeface="Wingdings" charset="2"/>
              <a:buChar char="§"/>
              <a:defRPr sz="1800">
                <a:latin typeface="+mn-lt"/>
                <a:cs typeface="Segoe Light"/>
              </a:defRPr>
            </a:lvl3pPr>
            <a:lvl4pPr marL="1657309" indent="-285743">
              <a:buClr>
                <a:srgbClr val="0081C4"/>
              </a:buClr>
              <a:buSzPct val="70000"/>
              <a:buFont typeface="Wingdings" charset="2"/>
              <a:buChar char="§"/>
              <a:defRPr sz="1600">
                <a:latin typeface="+mn-lt"/>
                <a:cs typeface="Segoe Light"/>
              </a:defRPr>
            </a:lvl4pPr>
            <a:lvl5pPr marL="2114498" indent="-285743">
              <a:buClr>
                <a:srgbClr val="0081C4"/>
              </a:buClr>
              <a:buSzPct val="70000"/>
              <a:buFont typeface="Wingdings" charset="2"/>
              <a:buChar char="§"/>
              <a:defRPr sz="1400">
                <a:latin typeface="+mn-lt"/>
                <a:cs typeface="Segoe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3"/>
          <p:cNvSpPr>
            <a:spLocks noGrp="1"/>
          </p:cNvSpPr>
          <p:nvPr>
            <p:ph type="dt" sz="half" idx="14"/>
          </p:nvPr>
        </p:nvSpPr>
        <p:spPr>
          <a:xfrm>
            <a:off x="457200" y="4743450"/>
            <a:ext cx="2133600" cy="274638"/>
          </a:xfrm>
          <a:prstGeom prst="rect">
            <a:avLst/>
          </a:prstGeom>
        </p:spPr>
        <p:txBody>
          <a:bodyPr/>
          <a:lstStyle>
            <a:lvl1pPr eaLnBrk="1" hangingPunct="1">
              <a:defRPr b="0">
                <a:solidFill>
                  <a:prstClr val="black">
                    <a:tint val="75000"/>
                  </a:prstClr>
                </a:solidFill>
                <a:cs typeface="Arial" charset="0"/>
              </a:defRPr>
            </a:lvl1pPr>
          </a:lstStyle>
          <a:p>
            <a:fld id="{DA3F292C-4249-40EB-883D-11BCDEF6FA6B}" type="datetime1">
              <a:rPr lang="en-US" smtClean="0"/>
              <a:t>9/3/2019</a:t>
            </a:fld>
            <a:endParaRPr lang="en-US"/>
          </a:p>
        </p:txBody>
      </p:sp>
      <p:sp>
        <p:nvSpPr>
          <p:cNvPr id="4" name="Footer Placeholder 4"/>
          <p:cNvSpPr>
            <a:spLocks noGrp="1"/>
          </p:cNvSpPr>
          <p:nvPr>
            <p:ph type="ftr" sz="quarter" idx="15"/>
          </p:nvPr>
        </p:nvSpPr>
        <p:spPr>
          <a:xfrm>
            <a:off x="3124200" y="4743450"/>
            <a:ext cx="2895600" cy="274638"/>
          </a:xfrm>
          <a:prstGeom prst="rect">
            <a:avLst/>
          </a:prstGeom>
        </p:spPr>
        <p:txBody>
          <a:bodyPr/>
          <a:lstStyle>
            <a:lvl1pPr eaLnBrk="1" hangingPunct="1">
              <a:defRPr b="0">
                <a:solidFill>
                  <a:prstClr val="black">
                    <a:tint val="75000"/>
                  </a:prstClr>
                </a:solidFill>
                <a:cs typeface="Arial" charset="0"/>
              </a:defRPr>
            </a:lvl1pPr>
          </a:lstStyle>
          <a:p>
            <a:r>
              <a:rPr lang="en-US"/>
              <a:t>MOS Excel 2016 - IIG Vietnam</a:t>
            </a:r>
          </a:p>
        </p:txBody>
      </p:sp>
      <p:sp>
        <p:nvSpPr>
          <p:cNvPr id="5" name="Slide Number Placeholder 5"/>
          <p:cNvSpPr>
            <a:spLocks noGrp="1"/>
          </p:cNvSpPr>
          <p:nvPr>
            <p:ph type="sldNum" sz="quarter" idx="16"/>
          </p:nvPr>
        </p:nvSpPr>
        <p:spPr>
          <a:xfrm>
            <a:off x="6440557" y="4743450"/>
            <a:ext cx="2133600" cy="274638"/>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rgbClr val="898989"/>
                </a:solidFill>
              </a:defRPr>
            </a:lvl1pPr>
          </a:lstStyle>
          <a:p>
            <a:fld id="{E49F9262-1392-45F9-82B8-E6BAB6B74FE5}" type="slidenum">
              <a:rPr lang="en-US" smtClean="0"/>
              <a:t>‹#›</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30608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90A9B33-655D-45E8-BB0D-C09C83322B8D}" type="datetime1">
              <a:rPr lang="en-US" smtClean="0"/>
              <a:t>9/3/2019</a:t>
            </a:fld>
            <a:endParaRPr lang="en-US"/>
          </a:p>
        </p:txBody>
      </p:sp>
      <p:sp>
        <p:nvSpPr>
          <p:cNvPr id="5" name="Footer Placeholder 4"/>
          <p:cNvSpPr>
            <a:spLocks noGrp="1"/>
          </p:cNvSpPr>
          <p:nvPr>
            <p:ph type="ftr" sz="quarter" idx="11"/>
          </p:nvPr>
        </p:nvSpPr>
        <p:spPr/>
        <p:txBody>
          <a:bodyPr/>
          <a:lstStyle/>
          <a:p>
            <a:r>
              <a:rPr lang="en-US"/>
              <a:t>MOS Excel 2016 - IIG Vietnam</a:t>
            </a:r>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EC83CFB9-316A-40B6-9250-AEB98D4088FE}" type="datetime1">
              <a:rPr lang="en-US" smtClean="0"/>
              <a:t>9/3/2019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4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fontScale="90000"/>
          </a:bodyPr>
          <a:lstStyle/>
          <a:p>
            <a:r>
              <a:rPr lang="en-US" dirty="0"/>
              <a:t>MOS EXCEL 2016</a:t>
            </a:r>
            <a:br>
              <a:rPr lang="en-US" dirty="0"/>
            </a:br>
            <a:r>
              <a:rPr lang="en-US" sz="3200" dirty="0" err="1"/>
              <a:t>Bài</a:t>
            </a:r>
            <a:r>
              <a:rPr lang="en-US" sz="3200" dirty="0"/>
              <a:t> 4: </a:t>
            </a:r>
            <a:r>
              <a:rPr lang="en-US" sz="3200" dirty="0" err="1"/>
              <a:t>Định</a:t>
            </a:r>
            <a:r>
              <a:rPr lang="en-US" sz="3200" dirty="0"/>
              <a:t> </a:t>
            </a:r>
            <a:r>
              <a:rPr lang="en-US" sz="3200" dirty="0" err="1"/>
              <a:t>Dạng</a:t>
            </a:r>
            <a:r>
              <a:rPr lang="en-US" sz="3200" dirty="0"/>
              <a:t> Trang </a:t>
            </a:r>
            <a:r>
              <a:rPr lang="en-US" sz="3200" dirty="0" err="1"/>
              <a:t>Tính</a:t>
            </a:r>
            <a:endParaRPr lang="en-US" sz="3200" dirty="0"/>
          </a:p>
        </p:txBody>
      </p:sp>
      <p:sp>
        <p:nvSpPr>
          <p:cNvPr id="3" name="Subtitle 2"/>
          <p:cNvSpPr>
            <a:spLocks noGrp="1"/>
          </p:cNvSpPr>
          <p:nvPr>
            <p:ph type="subTitle" idx="1"/>
          </p:nvPr>
        </p:nvSpPr>
        <p:spPr/>
        <p:txBody>
          <a:bodyPr anchor="b"/>
          <a:lstStyle/>
          <a:p>
            <a:pPr algn="l"/>
            <a:r>
              <a:rPr lang="en-US" dirty="0"/>
              <a:t>Created by: IIG Vietnam</a:t>
            </a:r>
          </a:p>
        </p:txBody>
      </p:sp>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5144814" cy="3627533"/>
          </a:xfrm>
        </p:spPr>
        <p:txBody>
          <a:bodyPr anchor="ctr"/>
          <a:lstStyle/>
          <a:p>
            <a:pPr algn="just"/>
            <a:r>
              <a:rPr lang="pt-BR" dirty="0"/>
              <a:t>Định dạng số và ký số thập phân (tt)</a:t>
            </a:r>
          </a:p>
          <a:p>
            <a:pPr lvl="1" algn="just"/>
            <a:r>
              <a:rPr lang="vi-VN" dirty="0"/>
              <a:t>General là định dạng mặc định của dữ liệu trong ô, </a:t>
            </a:r>
            <a:endParaRPr lang="en-US" dirty="0"/>
          </a:p>
          <a:p>
            <a:pPr lvl="1" algn="just"/>
            <a:r>
              <a:rPr lang="vi-VN" dirty="0"/>
              <a:t>Các số 0 phía trước số hoặc phía sau ký số thập phân cuối cùng sẽ được loại bỏ, </a:t>
            </a:r>
            <a:endParaRPr lang="en-US" dirty="0"/>
          </a:p>
          <a:p>
            <a:pPr lvl="1" algn="just"/>
            <a:r>
              <a:rPr lang="en-US" dirty="0"/>
              <a:t>S</a:t>
            </a:r>
            <a:r>
              <a:rPr lang="vi-VN" dirty="0"/>
              <a:t>ố có chiều dài lớn hơn 12 ký số sẽ được hiển thị theo định dạng khoa học (Scientific).</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10</a:t>
            </a:fld>
            <a:endParaRPr lang="en-US"/>
          </a:p>
        </p:txBody>
      </p:sp>
      <p:pic>
        <p:nvPicPr>
          <p:cNvPr id="9" name="Picture 8">
            <a:extLst>
              <a:ext uri="{FF2B5EF4-FFF2-40B4-BE49-F238E27FC236}">
                <a16:creationId xmlns:a16="http://schemas.microsoft.com/office/drawing/2014/main" id="{64EB2D6F-ACB8-4320-BB2D-BCDDD50B2EC1}"/>
              </a:ext>
            </a:extLst>
          </p:cNvPr>
          <p:cNvPicPr>
            <a:picLocks noChangeAspect="1"/>
          </p:cNvPicPr>
          <p:nvPr/>
        </p:nvPicPr>
        <p:blipFill rotWithShape="1">
          <a:blip r:embed="rId3">
            <a:extLst>
              <a:ext uri="{28A0092B-C50C-407E-A947-70E740481C1C}">
                <a14:useLocalDpi xmlns:a14="http://schemas.microsoft.com/office/drawing/2010/main" val="0"/>
              </a:ext>
            </a:extLst>
          </a:blip>
          <a:srcRect l="236" t="268" r="772" b="26128"/>
          <a:stretch/>
        </p:blipFill>
        <p:spPr>
          <a:xfrm>
            <a:off x="5602014" y="1817618"/>
            <a:ext cx="3361547" cy="2198243"/>
          </a:xfrm>
          <a:prstGeom prst="rect">
            <a:avLst/>
          </a:prstGeom>
          <a:ln>
            <a:solidFill>
              <a:schemeClr val="tx1"/>
            </a:solidFill>
          </a:ln>
        </p:spPr>
      </p:pic>
    </p:spTree>
    <p:extLst>
      <p:ext uri="{BB962C8B-B14F-4D97-AF65-F5344CB8AC3E}">
        <p14:creationId xmlns:p14="http://schemas.microsoft.com/office/powerpoint/2010/main" val="13285214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Định dạng số và ký số thập phân (tt)</a:t>
            </a:r>
          </a:p>
          <a:p>
            <a:pPr lvl="1" algn="just"/>
            <a:r>
              <a:rPr lang="vi-VN" dirty="0"/>
              <a:t>Number định dạng số theo tiêu chuẩn thông thường, </a:t>
            </a:r>
            <a:endParaRPr lang="en-US" dirty="0"/>
          </a:p>
          <a:p>
            <a:pPr marL="452437" lvl="2" indent="0" algn="just">
              <a:buNone/>
            </a:pPr>
            <a:r>
              <a:rPr lang="en-US" dirty="0"/>
              <a:t>V</a:t>
            </a:r>
            <a:r>
              <a:rPr lang="vi-VN" dirty="0"/>
              <a:t>í dụ số nhập 1885.715 có thể được trình bày dưới dạng 1,885.72.</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11</a:t>
            </a:fld>
            <a:endParaRPr lang="en-US"/>
          </a:p>
        </p:txBody>
      </p:sp>
      <p:pic>
        <p:nvPicPr>
          <p:cNvPr id="10" name="Picture 9">
            <a:extLst>
              <a:ext uri="{FF2B5EF4-FFF2-40B4-BE49-F238E27FC236}">
                <a16:creationId xmlns:a16="http://schemas.microsoft.com/office/drawing/2014/main" id="{328023D0-DDEA-4D43-9CED-D330954D97B0}"/>
              </a:ext>
            </a:extLst>
          </p:cNvPr>
          <p:cNvPicPr>
            <a:picLocks noChangeAspect="1"/>
          </p:cNvPicPr>
          <p:nvPr/>
        </p:nvPicPr>
        <p:blipFill rotWithShape="1">
          <a:blip r:embed="rId3">
            <a:extLst>
              <a:ext uri="{28A0092B-C50C-407E-A947-70E740481C1C}">
                <a14:useLocalDpi xmlns:a14="http://schemas.microsoft.com/office/drawing/2010/main" val="0"/>
              </a:ext>
            </a:extLst>
          </a:blip>
          <a:srcRect l="472" t="537" r="536" b="41974"/>
          <a:stretch/>
        </p:blipFill>
        <p:spPr bwMode="auto">
          <a:xfrm>
            <a:off x="2230036" y="2267840"/>
            <a:ext cx="4683927" cy="2392267"/>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301116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Định dạng số và ký số thập phân (tt)</a:t>
            </a:r>
          </a:p>
          <a:p>
            <a:pPr lvl="1" algn="just"/>
            <a:r>
              <a:rPr lang="vi-VN" dirty="0"/>
              <a:t>Số ký số thập phân mặc định là 2, </a:t>
            </a:r>
            <a:r>
              <a:rPr lang="en-US" dirty="0"/>
              <a:t>c</a:t>
            </a:r>
            <a:r>
              <a:rPr lang="vi-VN" dirty="0"/>
              <a:t>ó thể chọn trong hộp cuộn Decimal places từ 0 đến 30. </a:t>
            </a:r>
            <a:endParaRPr lang="en-US" dirty="0"/>
          </a:p>
          <a:p>
            <a:pPr lvl="1" algn="just"/>
            <a:r>
              <a:rPr lang="vi-VN" dirty="0"/>
              <a:t>Các lệnh tăng/giảm số ký số thập phân tương ứng trên ribbon là Increase Decimal và Decrease Decimal. </a:t>
            </a:r>
            <a:endParaRPr lang="en-US" dirty="0"/>
          </a:p>
          <a:p>
            <a:pPr lvl="1" algn="just"/>
            <a:r>
              <a:rPr lang="vi-VN" dirty="0"/>
              <a:t>Nếu định dạng nhiều hơn số ký số thập phân thì phần phân của số được hiển thị thêm các ố 0, </a:t>
            </a:r>
            <a:r>
              <a:rPr lang="en-US" dirty="0"/>
              <a:t>n</a:t>
            </a:r>
            <a:r>
              <a:rPr lang="vi-VN" dirty="0"/>
              <a:t>gược lại sẽ được làm tròn đến số ký số thập phân đư</a:t>
            </a:r>
            <a:endParaRPr lang="en-US" dirty="0"/>
          </a:p>
          <a:p>
            <a:pPr lvl="2" algn="just"/>
            <a:r>
              <a:rPr lang="vi-VN" dirty="0"/>
              <a:t>Đánh dấu hộp kiểm Use 1000 Seperator (,) sẽ hiển thị dấu phẩy phân từng nhóm ba chữ số cho các số có nhiều hơn 3 ký số</a:t>
            </a:r>
            <a:r>
              <a:rPr lang="en-US" dirty="0"/>
              <a:t>.</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12</a:t>
            </a:fld>
            <a:endParaRPr lang="en-US"/>
          </a:p>
        </p:txBody>
      </p:sp>
    </p:spTree>
    <p:extLst>
      <p:ext uri="{BB962C8B-B14F-4D97-AF65-F5344CB8AC3E}">
        <p14:creationId xmlns:p14="http://schemas.microsoft.com/office/powerpoint/2010/main" val="32452163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4871545" cy="3627533"/>
          </a:xfrm>
        </p:spPr>
        <p:txBody>
          <a:bodyPr anchor="t"/>
          <a:lstStyle/>
          <a:p>
            <a:pPr algn="just"/>
            <a:r>
              <a:rPr lang="pt-BR" dirty="0"/>
              <a:t>Định dạng số và ký số thập phân (tt)</a:t>
            </a:r>
          </a:p>
          <a:p>
            <a:pPr lvl="1" algn="just"/>
            <a:r>
              <a:rPr lang="vi-VN" dirty="0"/>
              <a:t>Currency là định dạng tiền tệ, ví dụ số 1885.715 có thể hiển thị là $1,885.72.</a:t>
            </a:r>
            <a:endParaRPr lang="en-US" dirty="0"/>
          </a:p>
          <a:p>
            <a:pPr lvl="2" algn="just"/>
            <a:r>
              <a:rPr lang="vi-VN" dirty="0"/>
              <a:t>Loại định dạng này tương tự Number nhưng tự động định dạng số có dấu phân cách hàng ngàn và ký hiệu tiền tệ phía trước số, mặc định là ký hiệu $, </a:t>
            </a:r>
            <a:endParaRPr lang="en-US" dirty="0"/>
          </a:p>
          <a:p>
            <a:pPr lvl="2" algn="just"/>
            <a:r>
              <a:rPr lang="en-US" dirty="0"/>
              <a:t>C</a:t>
            </a:r>
            <a:r>
              <a:rPr lang="vi-VN" dirty="0"/>
              <a:t>ó thể chọn ký hiệu khác trong hộp chọn Symbol.</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13</a:t>
            </a:fld>
            <a:endParaRPr lang="en-US"/>
          </a:p>
        </p:txBody>
      </p:sp>
      <p:pic>
        <p:nvPicPr>
          <p:cNvPr id="8" name="Picture 7">
            <a:extLst>
              <a:ext uri="{FF2B5EF4-FFF2-40B4-BE49-F238E27FC236}">
                <a16:creationId xmlns:a16="http://schemas.microsoft.com/office/drawing/2014/main" id="{C4C28FF7-23EB-4B25-B6CC-24D3C060BEA6}"/>
              </a:ext>
            </a:extLst>
          </p:cNvPr>
          <p:cNvPicPr>
            <a:picLocks noChangeAspect="1"/>
          </p:cNvPicPr>
          <p:nvPr/>
        </p:nvPicPr>
        <p:blipFill rotWithShape="1">
          <a:blip r:embed="rId3">
            <a:extLst>
              <a:ext uri="{28A0092B-C50C-407E-A947-70E740481C1C}">
                <a14:useLocalDpi xmlns:a14="http://schemas.microsoft.com/office/drawing/2010/main" val="0"/>
              </a:ext>
            </a:extLst>
          </a:blip>
          <a:srcRect l="472" t="269" r="299" b="43317"/>
          <a:stretch/>
        </p:blipFill>
        <p:spPr bwMode="auto">
          <a:xfrm>
            <a:off x="5454869" y="1732236"/>
            <a:ext cx="3358055" cy="1679028"/>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322197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035159" cy="3627533"/>
          </a:xfrm>
        </p:spPr>
        <p:txBody>
          <a:bodyPr anchor="t"/>
          <a:lstStyle/>
          <a:p>
            <a:pPr algn="just"/>
            <a:r>
              <a:rPr lang="pt-BR" dirty="0"/>
              <a:t>Định dạng số và ký số thập phân (tt)</a:t>
            </a:r>
          </a:p>
          <a:p>
            <a:pPr lvl="1" algn="just"/>
            <a:r>
              <a:rPr lang="vi-VN" dirty="0"/>
              <a:t>Accounting định dạng số theo tiêu chuẩn kế toán, </a:t>
            </a:r>
            <a:endParaRPr lang="en-US" dirty="0"/>
          </a:p>
          <a:p>
            <a:pPr lvl="1" algn="just"/>
            <a:r>
              <a:rPr lang="en-US" dirty="0"/>
              <a:t>L</a:t>
            </a:r>
            <a:r>
              <a:rPr lang="vi-VN" dirty="0"/>
              <a:t>ệnh trên ribbon là Accounting Number Format, </a:t>
            </a:r>
            <a:endParaRPr lang="en-US" dirty="0"/>
          </a:p>
          <a:p>
            <a:pPr lvl="1" algn="just"/>
            <a:r>
              <a:rPr lang="en-US" dirty="0"/>
              <a:t>N</a:t>
            </a:r>
            <a:r>
              <a:rPr lang="vi-VN" dirty="0"/>
              <a:t>hấp chuột vào mũi tên của lệnh để chọn ký hiệu tiền tệ khác $.</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14</a:t>
            </a:fld>
            <a:endParaRPr lang="en-US"/>
          </a:p>
        </p:txBody>
      </p:sp>
      <p:pic>
        <p:nvPicPr>
          <p:cNvPr id="10" name="Picture 9">
            <a:extLst>
              <a:ext uri="{FF2B5EF4-FFF2-40B4-BE49-F238E27FC236}">
                <a16:creationId xmlns:a16="http://schemas.microsoft.com/office/drawing/2014/main" id="{6107BED9-825D-44C7-BAEE-83054C70DB09}"/>
              </a:ext>
            </a:extLst>
          </p:cNvPr>
          <p:cNvPicPr>
            <a:picLocks noChangeAspect="1"/>
          </p:cNvPicPr>
          <p:nvPr/>
        </p:nvPicPr>
        <p:blipFill rotWithShape="1">
          <a:blip r:embed="rId3">
            <a:extLst>
              <a:ext uri="{28A0092B-C50C-407E-A947-70E740481C1C}">
                <a14:useLocalDpi xmlns:a14="http://schemas.microsoft.com/office/drawing/2010/main" val="0"/>
              </a:ext>
            </a:extLst>
          </a:blip>
          <a:srcRect l="472" t="268" r="300" b="44660"/>
          <a:stretch/>
        </p:blipFill>
        <p:spPr bwMode="auto">
          <a:xfrm>
            <a:off x="2571750" y="2706593"/>
            <a:ext cx="4000500" cy="1952624"/>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125766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Định dạng số và ký số thập phân (tt)</a:t>
            </a:r>
          </a:p>
          <a:p>
            <a:pPr lvl="1" algn="just"/>
            <a:r>
              <a:rPr lang="vi-VN" dirty="0"/>
              <a:t>Accounting tự động hiển thị dấu phân cách hàng ngàn và ký hiệu tiền tệ cho số tương tự Currency, tuy nhiên có một số khác biệt:</a:t>
            </a:r>
          </a:p>
          <a:p>
            <a:pPr lvl="2" algn="just"/>
            <a:r>
              <a:rPr lang="vi-VN" dirty="0"/>
              <a:t>Số âm được đặt trong cặp dấu ngoặc, ví dụ -2016 được hiển thị là (2016).</a:t>
            </a:r>
          </a:p>
          <a:p>
            <a:pPr lvl="2" algn="just"/>
            <a:r>
              <a:rPr lang="vi-VN" dirty="0"/>
              <a:t>Ký hiệu tiền tệ được canh theo sát lề trái của ô.</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15</a:t>
            </a:fld>
            <a:endParaRPr lang="en-US"/>
          </a:p>
        </p:txBody>
      </p:sp>
    </p:spTree>
    <p:extLst>
      <p:ext uri="{BB962C8B-B14F-4D97-AF65-F5344CB8AC3E}">
        <p14:creationId xmlns:p14="http://schemas.microsoft.com/office/powerpoint/2010/main" val="42494227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4924097" cy="3627533"/>
          </a:xfrm>
        </p:spPr>
        <p:txBody>
          <a:bodyPr anchor="t"/>
          <a:lstStyle/>
          <a:p>
            <a:pPr algn="just"/>
            <a:r>
              <a:rPr lang="pt-BR" dirty="0"/>
              <a:t>Định dạng số và ký số thập phân (tt)</a:t>
            </a:r>
          </a:p>
          <a:p>
            <a:pPr lvl="1" algn="just"/>
            <a:r>
              <a:rPr lang="vi-VN" dirty="0"/>
              <a:t>Date định dạng hiển thị dữ liệu số dưới dạng ngày, </a:t>
            </a:r>
            <a:endParaRPr lang="en-US" dirty="0"/>
          </a:p>
          <a:p>
            <a:pPr marL="452437" lvl="2" indent="0" algn="just">
              <a:buNone/>
            </a:pPr>
            <a:r>
              <a:rPr lang="vi-VN" dirty="0"/>
              <a:t>ví dụ số 1885.715 có thể </a:t>
            </a:r>
            <a:r>
              <a:rPr lang="en-US" dirty="0" err="1"/>
              <a:t>được</a:t>
            </a:r>
            <a:r>
              <a:rPr lang="en-US" dirty="0"/>
              <a:t> </a:t>
            </a:r>
            <a:r>
              <a:rPr lang="vi-VN" dirty="0"/>
              <a:t>hiển thị là 2/27/1905 chính là giá trị phần nguyên của số.</a:t>
            </a:r>
          </a:p>
          <a:p>
            <a:pPr lvl="1" algn="just"/>
            <a:r>
              <a:rPr lang="vi-VN" dirty="0"/>
              <a:t>Nếu nhập dữ liệu ngày sử dụng tên tháng như Jan hay May sẽ được hiển thị trong ô dưới dạng DD-MMM-YY, </a:t>
            </a:r>
            <a:endParaRPr lang="en-US" dirty="0"/>
          </a:p>
          <a:p>
            <a:pPr marL="461962" lvl="2" indent="0" algn="just">
              <a:buNone/>
            </a:pPr>
            <a:r>
              <a:rPr lang="vi-VN" dirty="0"/>
              <a:t>ví dụ 5-Jul-2013 sẽ hiển thị là 5-Jul-13.</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16</a:t>
            </a:fld>
            <a:endParaRPr lang="en-US"/>
          </a:p>
        </p:txBody>
      </p:sp>
      <p:pic>
        <p:nvPicPr>
          <p:cNvPr id="8" name="Picture 7">
            <a:extLst>
              <a:ext uri="{FF2B5EF4-FFF2-40B4-BE49-F238E27FC236}">
                <a16:creationId xmlns:a16="http://schemas.microsoft.com/office/drawing/2014/main" id="{146DA743-90BA-42A5-B672-4AFE800FF625}"/>
              </a:ext>
            </a:extLst>
          </p:cNvPr>
          <p:cNvPicPr>
            <a:picLocks noChangeAspect="1"/>
          </p:cNvPicPr>
          <p:nvPr/>
        </p:nvPicPr>
        <p:blipFill rotWithShape="1">
          <a:blip r:embed="rId3">
            <a:extLst>
              <a:ext uri="{28A0092B-C50C-407E-A947-70E740481C1C}">
                <a14:useLocalDpi xmlns:a14="http://schemas.microsoft.com/office/drawing/2010/main" val="0"/>
              </a:ext>
            </a:extLst>
          </a:blip>
          <a:srcRect l="236" t="538" r="535" b="604"/>
          <a:stretch/>
        </p:blipFill>
        <p:spPr bwMode="auto">
          <a:xfrm>
            <a:off x="5454869" y="1343983"/>
            <a:ext cx="3308010" cy="2898447"/>
          </a:xfrm>
          <a:prstGeom prst="rect">
            <a:avLst/>
          </a:prstGeom>
          <a:ln w="9525" cap="flat" cmpd="sng" algn="ctr">
            <a:solidFill>
              <a:schemeClr val="tx1"/>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973373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819150"/>
            <a:ext cx="8229600" cy="3948114"/>
          </a:xfrm>
        </p:spPr>
        <p:txBody>
          <a:bodyPr anchor="t"/>
          <a:lstStyle/>
          <a:p>
            <a:pPr algn="just"/>
            <a:r>
              <a:rPr lang="pt-BR" dirty="0"/>
              <a:t>Định dạng số và ký số thập phân (tt)</a:t>
            </a:r>
          </a:p>
          <a:p>
            <a:pPr lvl="1" algn="just"/>
            <a:r>
              <a:rPr lang="vi-VN" dirty="0"/>
              <a:t>Nếu nhập tháng là số thì giá trị ngày sẽ hiển thị theo định dạng của hệ điều hành máy tính</a:t>
            </a:r>
            <a:r>
              <a:rPr lang="en-US" dirty="0"/>
              <a:t> (</a:t>
            </a:r>
            <a:r>
              <a:rPr lang="vi-VN" dirty="0"/>
              <a:t>M/D/YYYY</a:t>
            </a:r>
            <a:r>
              <a:rPr lang="en-US" dirty="0"/>
              <a:t>)</a:t>
            </a:r>
            <a:r>
              <a:rPr lang="vi-VN" dirty="0"/>
              <a:t>, </a:t>
            </a:r>
          </a:p>
          <a:p>
            <a:pPr lvl="1" algn="just"/>
            <a:r>
              <a:rPr lang="vi-VN" dirty="0"/>
              <a:t>Trong hộp chọn Number Format trên ribbon có hai tùy chọn là Short Date là dạng mặc định hoặc Long Date, </a:t>
            </a:r>
          </a:p>
          <a:p>
            <a:pPr lvl="1" algn="just"/>
            <a:r>
              <a:rPr lang="vi-VN" dirty="0"/>
              <a:t>Trên hộp thoại Format Cells, định dạng Date có khá nhiều tùy chọn trong danh sách Type. </a:t>
            </a:r>
          </a:p>
          <a:p>
            <a:pPr lvl="1" algn="just"/>
            <a:r>
              <a:rPr lang="vi-VN" dirty="0"/>
              <a:t>Trong hộp chọn Locale (location) là những dạng thức thời gian theo quy ước quốc gia trong đó có Việt Nam, </a:t>
            </a:r>
            <a:endParaRPr lang="en-US" dirty="0"/>
          </a:p>
          <a:p>
            <a:pPr lvl="1" algn="just"/>
            <a:r>
              <a:rPr lang="en-US" dirty="0"/>
              <a:t>Q</a:t>
            </a:r>
            <a:r>
              <a:rPr lang="vi-VN" dirty="0"/>
              <a:t>uy ước mặc định là English (United State), </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17</a:t>
            </a:fld>
            <a:endParaRPr lang="en-US"/>
          </a:p>
        </p:txBody>
      </p:sp>
    </p:spTree>
    <p:extLst>
      <p:ext uri="{BB962C8B-B14F-4D97-AF65-F5344CB8AC3E}">
        <p14:creationId xmlns:p14="http://schemas.microsoft.com/office/powerpoint/2010/main" val="33735759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10207" y="925417"/>
            <a:ext cx="4845269" cy="3627533"/>
          </a:xfrm>
        </p:spPr>
        <p:txBody>
          <a:bodyPr anchor="ctr"/>
          <a:lstStyle/>
          <a:p>
            <a:pPr algn="just"/>
            <a:r>
              <a:rPr lang="pt-BR" dirty="0"/>
              <a:t>Định dạng số và ký số thập phân (tt)</a:t>
            </a:r>
          </a:p>
          <a:p>
            <a:pPr lvl="1" algn="just"/>
            <a:r>
              <a:rPr lang="vi-VN" dirty="0"/>
              <a:t>Time định dạng hiển thị dữ liệu số dưới dạng thời gian giờ, </a:t>
            </a:r>
            <a:endParaRPr lang="en-US" dirty="0"/>
          </a:p>
          <a:p>
            <a:pPr marL="452437" lvl="2" indent="0" algn="just">
              <a:buNone/>
            </a:pPr>
            <a:r>
              <a:rPr lang="vi-VN" dirty="0"/>
              <a:t>ví dụ số 1885.715 có thể hiển thị là 5:09:36 chính là giá trị phần thập phân .715 của số.</a:t>
            </a:r>
            <a:endParaRPr lang="en-US" dirty="0"/>
          </a:p>
          <a:p>
            <a:pPr lvl="1" algn="just"/>
            <a:r>
              <a:rPr lang="vi-VN" dirty="0"/>
              <a:t>Giá trị giờ nhập vào sẽ được tự động hiển thị trong ô theo loại định dạng Custom, ví dụ 12:15:30. </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18</a:t>
            </a:fld>
            <a:endParaRPr lang="en-US"/>
          </a:p>
        </p:txBody>
      </p:sp>
      <p:pic>
        <p:nvPicPr>
          <p:cNvPr id="8" name="Picture 7">
            <a:extLst>
              <a:ext uri="{FF2B5EF4-FFF2-40B4-BE49-F238E27FC236}">
                <a16:creationId xmlns:a16="http://schemas.microsoft.com/office/drawing/2014/main" id="{998A40AF-E88D-43AE-B42D-9BADF76E0BBA}"/>
              </a:ext>
            </a:extLst>
          </p:cNvPr>
          <p:cNvPicPr>
            <a:picLocks noChangeAspect="1"/>
          </p:cNvPicPr>
          <p:nvPr/>
        </p:nvPicPr>
        <p:blipFill rotWithShape="1">
          <a:blip r:embed="rId3">
            <a:extLst>
              <a:ext uri="{28A0092B-C50C-407E-A947-70E740481C1C}">
                <a14:useLocalDpi xmlns:a14="http://schemas.microsoft.com/office/drawing/2010/main" val="0"/>
              </a:ext>
            </a:extLst>
          </a:blip>
          <a:srcRect l="472" t="537" r="772" b="25861"/>
          <a:stretch/>
        </p:blipFill>
        <p:spPr>
          <a:xfrm>
            <a:off x="5055476" y="1488282"/>
            <a:ext cx="3981451" cy="2609849"/>
          </a:xfrm>
          <a:prstGeom prst="rect">
            <a:avLst/>
          </a:prstGeom>
          <a:ln>
            <a:solidFill>
              <a:schemeClr val="tx1"/>
            </a:solidFill>
          </a:ln>
        </p:spPr>
      </p:pic>
    </p:spTree>
    <p:extLst>
      <p:ext uri="{BB962C8B-B14F-4D97-AF65-F5344CB8AC3E}">
        <p14:creationId xmlns:p14="http://schemas.microsoft.com/office/powerpoint/2010/main" val="1883452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Định dạng số và ký số thập phân (tt)</a:t>
            </a:r>
          </a:p>
          <a:p>
            <a:pPr lvl="1" algn="just"/>
            <a:r>
              <a:rPr lang="vi-VN" dirty="0"/>
              <a:t>Trên hộp thoại Format Cells, có thể chọn trong danh sách Type nhiều định dạng khác nhau,</a:t>
            </a:r>
            <a:r>
              <a:rPr lang="en-US" dirty="0"/>
              <a:t> c</a:t>
            </a:r>
            <a:r>
              <a:rPr lang="vi-VN" dirty="0"/>
              <a:t>ũng </a:t>
            </a:r>
            <a:r>
              <a:rPr lang="en-US" dirty="0" err="1"/>
              <a:t>có</a:t>
            </a:r>
            <a:r>
              <a:rPr lang="en-US" dirty="0"/>
              <a:t> </a:t>
            </a:r>
            <a:r>
              <a:rPr lang="en-US" dirty="0" err="1"/>
              <a:t>thể</a:t>
            </a:r>
            <a:r>
              <a:rPr lang="en-US" dirty="0"/>
              <a:t> </a:t>
            </a:r>
            <a:r>
              <a:rPr lang="vi-VN" dirty="0"/>
              <a:t>theo </a:t>
            </a:r>
            <a:r>
              <a:rPr lang="en-US" dirty="0" err="1"/>
              <a:t>quy</a:t>
            </a:r>
            <a:r>
              <a:rPr lang="en-US" dirty="0"/>
              <a:t> </a:t>
            </a:r>
            <a:r>
              <a:rPr lang="vi-VN" dirty="0"/>
              <a:t>ư</a:t>
            </a:r>
            <a:r>
              <a:rPr lang="en-US" dirty="0" err="1"/>
              <a:t>ớc</a:t>
            </a:r>
            <a:r>
              <a:rPr lang="en-US" dirty="0"/>
              <a:t> </a:t>
            </a:r>
            <a:r>
              <a:rPr lang="vi-VN" dirty="0"/>
              <a:t>quốc gia trong hộp chọn Locale (location), </a:t>
            </a:r>
            <a:endParaRPr lang="en-US" dirty="0"/>
          </a:p>
          <a:p>
            <a:pPr marL="452437" lvl="2" indent="0" algn="just">
              <a:buNone/>
            </a:pPr>
            <a:r>
              <a:rPr lang="vi-VN" dirty="0"/>
              <a:t>ví dụ giờ nhập vào 12:15:30 sẽ hiển thị là 12:15:30 PM.</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19</a:t>
            </a:fld>
            <a:endParaRPr lang="en-US"/>
          </a:p>
        </p:txBody>
      </p:sp>
    </p:spTree>
    <p:extLst>
      <p:ext uri="{BB962C8B-B14F-4D97-AF65-F5344CB8AC3E}">
        <p14:creationId xmlns:p14="http://schemas.microsoft.com/office/powerpoint/2010/main" val="5527841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Hướng</a:t>
            </a:r>
            <a:r>
              <a:rPr lang="en-US" dirty="0"/>
              <a:t> </a:t>
            </a:r>
            <a:r>
              <a:rPr lang="en-US" dirty="0" err="1"/>
              <a:t>dẫn</a:t>
            </a:r>
            <a:r>
              <a:rPr lang="en-US" dirty="0"/>
              <a:t> </a:t>
            </a:r>
            <a:r>
              <a:rPr lang="en-US" dirty="0" err="1"/>
              <a:t>sử</a:t>
            </a:r>
            <a:r>
              <a:rPr lang="en-US" dirty="0"/>
              <a:t> </a:t>
            </a:r>
            <a:r>
              <a:rPr lang="en-US" dirty="0" err="1"/>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pPr>
              <a:lnSpc>
                <a:spcPct val="150000"/>
              </a:lnSpc>
            </a:pPr>
            <a:r>
              <a:rPr lang="en-US" sz="2200" dirty="0" err="1"/>
              <a:t>Sử</a:t>
            </a:r>
            <a:r>
              <a:rPr lang="en-US" sz="2200" dirty="0"/>
              <a:t> </a:t>
            </a:r>
            <a:r>
              <a:rPr lang="en-US" sz="2200" dirty="0" err="1"/>
              <a:t>dụng</a:t>
            </a:r>
            <a:r>
              <a:rPr lang="en-US" sz="2200" dirty="0"/>
              <a:t> </a:t>
            </a:r>
            <a:r>
              <a:rPr lang="en-US" sz="2200" dirty="0" err="1"/>
              <a:t>màn</a:t>
            </a:r>
            <a:r>
              <a:rPr lang="en-US" sz="2200" dirty="0"/>
              <a:t> </a:t>
            </a:r>
            <a:r>
              <a:rPr lang="en-US" sz="2200" dirty="0" err="1"/>
              <a:t>hình</a:t>
            </a:r>
            <a:r>
              <a:rPr lang="en-US" sz="2200" dirty="0"/>
              <a:t> ở </a:t>
            </a:r>
            <a:r>
              <a:rPr lang="en-US" sz="2200" dirty="0" err="1"/>
              <a:t>chế</a:t>
            </a:r>
            <a:r>
              <a:rPr lang="en-US" sz="2200" dirty="0"/>
              <a:t> </a:t>
            </a:r>
            <a:r>
              <a:rPr lang="en-US" sz="2200" dirty="0" err="1"/>
              <a:t>độ</a:t>
            </a:r>
            <a:r>
              <a:rPr lang="en-US" sz="2200" dirty="0"/>
              <a:t> </a:t>
            </a:r>
            <a:r>
              <a:rPr lang="en-US" sz="2200" b="1" dirty="0"/>
              <a:t>Show Presenter View </a:t>
            </a:r>
            <a:r>
              <a:rPr lang="en-US" sz="2200" dirty="0" err="1"/>
              <a:t>bao</a:t>
            </a:r>
            <a:r>
              <a:rPr lang="en-US" sz="2200" dirty="0"/>
              <a:t> </a:t>
            </a:r>
            <a:r>
              <a:rPr lang="en-US" sz="2200" dirty="0" err="1"/>
              <a:t>gồm</a:t>
            </a:r>
            <a:r>
              <a:rPr lang="en-US" sz="2200" dirty="0"/>
              <a:t> </a:t>
            </a:r>
            <a:r>
              <a:rPr lang="en-US" sz="2200" dirty="0" err="1"/>
              <a:t>phần</a:t>
            </a:r>
            <a:r>
              <a:rPr lang="en-US" sz="2200" dirty="0"/>
              <a:t> </a:t>
            </a:r>
            <a:r>
              <a:rPr lang="en-US" sz="2200" b="1" dirty="0" err="1"/>
              <a:t>lý</a:t>
            </a:r>
            <a:r>
              <a:rPr lang="en-US" sz="2200" b="1" dirty="0"/>
              <a:t> </a:t>
            </a:r>
            <a:r>
              <a:rPr lang="en-US" sz="2200" b="1" dirty="0" err="1"/>
              <a:t>thuyết</a:t>
            </a:r>
            <a:r>
              <a:rPr lang="en-US" sz="2200" b="1" dirty="0"/>
              <a:t> </a:t>
            </a:r>
            <a:r>
              <a:rPr lang="en-US" sz="2200" dirty="0" err="1"/>
              <a:t>và</a:t>
            </a:r>
            <a:r>
              <a:rPr lang="en-US" sz="2200" dirty="0"/>
              <a:t> </a:t>
            </a:r>
            <a:r>
              <a:rPr lang="en-US" sz="2200" b="1" dirty="0" err="1"/>
              <a:t>hướng</a:t>
            </a:r>
            <a:r>
              <a:rPr lang="en-US" sz="2200" b="1" dirty="0"/>
              <a:t> </a:t>
            </a:r>
            <a:r>
              <a:rPr lang="en-US" sz="2200" b="1" dirty="0" err="1"/>
              <a:t>dẫn</a:t>
            </a:r>
            <a:r>
              <a:rPr lang="en-US" sz="2200" b="1" dirty="0"/>
              <a:t> </a:t>
            </a:r>
            <a:r>
              <a:rPr lang="en-US" sz="2200" b="1" dirty="0" err="1"/>
              <a:t>thao</a:t>
            </a:r>
            <a:r>
              <a:rPr lang="en-US" sz="2200" b="1" dirty="0"/>
              <a:t> </a:t>
            </a:r>
            <a:r>
              <a:rPr lang="en-US" sz="2200" b="1" dirty="0" err="1"/>
              <a:t>tác</a:t>
            </a:r>
            <a:r>
              <a:rPr lang="en-US" sz="2200" b="1" dirty="0"/>
              <a:t> </a:t>
            </a:r>
            <a:r>
              <a:rPr lang="en-US" sz="2200" b="1" dirty="0" err="1"/>
              <a:t>thực</a:t>
            </a:r>
            <a:r>
              <a:rPr lang="en-US" sz="2200" b="1" dirty="0"/>
              <a:t> </a:t>
            </a:r>
            <a:r>
              <a:rPr lang="en-US" sz="2200" b="1" dirty="0" err="1"/>
              <a:t>hành</a:t>
            </a:r>
            <a:endParaRPr lang="en-US" sz="2200" b="1" dirty="0"/>
          </a:p>
          <a:p>
            <a:pPr>
              <a:lnSpc>
                <a:spcPct val="150000"/>
              </a:lnSpc>
            </a:pPr>
            <a:r>
              <a:rPr lang="en-US" sz="2200" dirty="0" err="1"/>
              <a:t>Các</a:t>
            </a:r>
            <a:r>
              <a:rPr lang="en-US" sz="2200" dirty="0"/>
              <a:t> </a:t>
            </a:r>
            <a:r>
              <a:rPr lang="en-US" sz="2200" dirty="0" err="1"/>
              <a:t>câu</a:t>
            </a:r>
            <a:r>
              <a:rPr lang="en-US" sz="2200" dirty="0"/>
              <a:t> </a:t>
            </a:r>
            <a:r>
              <a:rPr lang="en-US" sz="2200" dirty="0" err="1"/>
              <a:t>hỏi</a:t>
            </a:r>
            <a:r>
              <a:rPr lang="en-US" sz="2200" dirty="0"/>
              <a:t> </a:t>
            </a:r>
            <a:r>
              <a:rPr lang="en-US" sz="2200" dirty="0" err="1"/>
              <a:t>ôn</a:t>
            </a:r>
            <a:r>
              <a:rPr lang="en-US" sz="2200" dirty="0"/>
              <a:t> </a:t>
            </a:r>
            <a:r>
              <a:rPr lang="en-US" sz="2200" dirty="0" err="1"/>
              <a:t>tập</a:t>
            </a:r>
            <a:r>
              <a:rPr lang="en-US" sz="2200" dirty="0"/>
              <a:t> </a:t>
            </a:r>
            <a:r>
              <a:rPr lang="en-US" sz="2200" dirty="0" err="1"/>
              <a:t>bao</a:t>
            </a:r>
            <a:r>
              <a:rPr lang="en-US" sz="2200" dirty="0"/>
              <a:t> </a:t>
            </a:r>
            <a:r>
              <a:rPr lang="en-US" sz="2200" dirty="0" err="1"/>
              <a:t>gồm</a:t>
            </a:r>
            <a:r>
              <a:rPr lang="en-US" sz="2200" dirty="0"/>
              <a:t> </a:t>
            </a:r>
            <a:r>
              <a:rPr lang="en-US" sz="2200" dirty="0" err="1"/>
              <a:t>cả</a:t>
            </a:r>
            <a:r>
              <a:rPr lang="en-US" sz="2200" dirty="0"/>
              <a:t> </a:t>
            </a:r>
            <a:r>
              <a:rPr lang="en-US" sz="2200" dirty="0" err="1"/>
              <a:t>phần</a:t>
            </a:r>
            <a:r>
              <a:rPr lang="en-US" sz="2200" dirty="0"/>
              <a:t> </a:t>
            </a:r>
            <a:r>
              <a:rPr lang="en-US" sz="2200" dirty="0" err="1"/>
              <a:t>đáp</a:t>
            </a:r>
            <a:r>
              <a:rPr lang="en-US" sz="2200" dirty="0"/>
              <a:t> </a:t>
            </a:r>
            <a:r>
              <a:rPr lang="en-US" sz="2200" dirty="0" err="1"/>
              <a:t>án</a:t>
            </a:r>
            <a:r>
              <a:rPr lang="en-US" sz="2200" dirty="0"/>
              <a:t> </a:t>
            </a:r>
            <a:r>
              <a:rPr lang="en-US" sz="2200" dirty="0" err="1"/>
              <a:t>dưới</a:t>
            </a:r>
            <a:r>
              <a:rPr lang="en-US" sz="2200" dirty="0"/>
              <a:t> </a:t>
            </a:r>
            <a:r>
              <a:rPr lang="en-US" sz="2200" dirty="0" err="1"/>
              <a:t>dạng</a:t>
            </a:r>
            <a:r>
              <a:rPr lang="en-US" sz="2200" dirty="0"/>
              <a:t> </a:t>
            </a:r>
            <a:r>
              <a:rPr lang="en-US" sz="2200" b="1" dirty="0"/>
              <a:t>Animation</a:t>
            </a:r>
          </a:p>
        </p:txBody>
      </p:sp>
      <p:sp>
        <p:nvSpPr>
          <p:cNvPr id="4" name="Date Placeholder 3"/>
          <p:cNvSpPr>
            <a:spLocks noGrp="1"/>
          </p:cNvSpPr>
          <p:nvPr>
            <p:ph type="dt" sz="half" idx="14"/>
          </p:nvPr>
        </p:nvSpPr>
        <p:spPr/>
        <p:txBody>
          <a:bodyPr/>
          <a:lstStyle/>
          <a:p>
            <a:fld id="{84F4C977-F584-48D3-A664-6D0C86F729C6}"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4114800" cy="3627533"/>
          </a:xfrm>
        </p:spPr>
        <p:txBody>
          <a:bodyPr anchor="ctr"/>
          <a:lstStyle/>
          <a:p>
            <a:pPr algn="just"/>
            <a:r>
              <a:rPr lang="pt-BR" dirty="0"/>
              <a:t>Định dạng số và ký số thập phân (tt)</a:t>
            </a:r>
          </a:p>
          <a:p>
            <a:pPr lvl="1" algn="just"/>
            <a:r>
              <a:rPr lang="vi-VN" dirty="0"/>
              <a:t>Percentage định dạng số tỷ lệ phần trăm, </a:t>
            </a:r>
            <a:endParaRPr lang="en-US" dirty="0"/>
          </a:p>
          <a:p>
            <a:pPr marL="452437" lvl="2" indent="0" algn="just">
              <a:buNone/>
            </a:pPr>
            <a:r>
              <a:rPr lang="en-US" dirty="0"/>
              <a:t>V</a:t>
            </a:r>
            <a:r>
              <a:rPr lang="vi-VN" dirty="0"/>
              <a:t>í dụ số 1885.715 có thể hiển thị là 18.86%, lệnh trên ribbon là Percent Style.</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20</a:t>
            </a:fld>
            <a:endParaRPr lang="en-US"/>
          </a:p>
        </p:txBody>
      </p:sp>
      <p:pic>
        <p:nvPicPr>
          <p:cNvPr id="8" name="Picture 7">
            <a:extLst>
              <a:ext uri="{FF2B5EF4-FFF2-40B4-BE49-F238E27FC236}">
                <a16:creationId xmlns:a16="http://schemas.microsoft.com/office/drawing/2014/main" id="{2BB5B763-E0FC-40A1-A2E3-504457E65EDA}"/>
              </a:ext>
            </a:extLst>
          </p:cNvPr>
          <p:cNvPicPr>
            <a:picLocks noChangeAspect="1"/>
          </p:cNvPicPr>
          <p:nvPr/>
        </p:nvPicPr>
        <p:blipFill rotWithShape="1">
          <a:blip r:embed="rId3">
            <a:extLst>
              <a:ext uri="{28A0092B-C50C-407E-A947-70E740481C1C}">
                <a14:useLocalDpi xmlns:a14="http://schemas.microsoft.com/office/drawing/2010/main" val="0"/>
              </a:ext>
            </a:extLst>
          </a:blip>
          <a:srcRect l="472" t="269" r="536" b="24512"/>
          <a:stretch/>
        </p:blipFill>
        <p:spPr bwMode="auto">
          <a:xfrm>
            <a:off x="4701984" y="1347140"/>
            <a:ext cx="4214756" cy="2892133"/>
          </a:xfrm>
          <a:prstGeom prst="rect">
            <a:avLst/>
          </a:prstGeom>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36787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34346" y="925417"/>
            <a:ext cx="4905214" cy="3627533"/>
          </a:xfrm>
        </p:spPr>
        <p:txBody>
          <a:bodyPr anchor="t"/>
          <a:lstStyle/>
          <a:p>
            <a:pPr algn="just"/>
            <a:r>
              <a:rPr lang="pt-BR" dirty="0"/>
              <a:t>Định dạng số và ký số thập phân (tt)</a:t>
            </a:r>
          </a:p>
          <a:p>
            <a:pPr lvl="1" algn="just"/>
            <a:r>
              <a:rPr lang="vi-VN" dirty="0"/>
              <a:t>Fraction định dạng phân số, ví dụ số 1885.715 sẽ hiển thị là 1885 5/7.</a:t>
            </a:r>
            <a:endParaRPr lang="en-US" dirty="0"/>
          </a:p>
          <a:p>
            <a:pPr lvl="1" algn="just"/>
            <a:r>
              <a:rPr lang="en-US" dirty="0" err="1"/>
              <a:t>Có</a:t>
            </a:r>
            <a:r>
              <a:rPr lang="en-US" dirty="0"/>
              <a:t> </a:t>
            </a:r>
            <a:r>
              <a:rPr lang="en-US" dirty="0" err="1"/>
              <a:t>thể</a:t>
            </a:r>
            <a:r>
              <a:rPr lang="vi-VN" dirty="0"/>
              <a:t> chọn định dạng trong danh sách Type, ví dụ 0.75 hiển thị là 3/4.</a:t>
            </a:r>
          </a:p>
          <a:p>
            <a:pPr lvl="1" algn="just"/>
            <a:r>
              <a:rPr lang="vi-VN" dirty="0"/>
              <a:t>Đối với số vô tỷ, ví dụ kết quả của phép chia 10/3 là 3.333333… có thể hiển thị theo dạng 3 1/3.</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21</a:t>
            </a:fld>
            <a:endParaRPr lang="en-US"/>
          </a:p>
        </p:txBody>
      </p:sp>
      <p:pic>
        <p:nvPicPr>
          <p:cNvPr id="10" name="Picture 9">
            <a:extLst>
              <a:ext uri="{FF2B5EF4-FFF2-40B4-BE49-F238E27FC236}">
                <a16:creationId xmlns:a16="http://schemas.microsoft.com/office/drawing/2014/main" id="{9987B488-ECFC-4363-AAEE-3AE3946D295F}"/>
              </a:ext>
            </a:extLst>
          </p:cNvPr>
          <p:cNvPicPr>
            <a:picLocks noChangeAspect="1"/>
          </p:cNvPicPr>
          <p:nvPr/>
        </p:nvPicPr>
        <p:blipFill rotWithShape="1">
          <a:blip r:embed="rId3">
            <a:extLst>
              <a:ext uri="{28A0092B-C50C-407E-A947-70E740481C1C}">
                <a14:useLocalDpi xmlns:a14="http://schemas.microsoft.com/office/drawing/2010/main" val="0"/>
              </a:ext>
            </a:extLst>
          </a:blip>
          <a:srcRect l="236" t="269" r="535" b="25319"/>
          <a:stretch/>
        </p:blipFill>
        <p:spPr bwMode="auto">
          <a:xfrm>
            <a:off x="5276181" y="1681655"/>
            <a:ext cx="3633473" cy="2396360"/>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853230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199" y="925417"/>
            <a:ext cx="8098221" cy="3627533"/>
          </a:xfrm>
        </p:spPr>
        <p:txBody>
          <a:bodyPr anchor="t"/>
          <a:lstStyle/>
          <a:p>
            <a:pPr algn="just"/>
            <a:r>
              <a:rPr lang="pt-BR" dirty="0"/>
              <a:t>Định dạng số và ký số thập phân (tt)</a:t>
            </a:r>
          </a:p>
          <a:p>
            <a:pPr lvl="1" algn="just"/>
            <a:r>
              <a:rPr lang="vi-VN" dirty="0"/>
              <a:t>Scientific định dạng số dưới dạng số khoa học, </a:t>
            </a:r>
            <a:endParaRPr lang="en-US" dirty="0"/>
          </a:p>
          <a:p>
            <a:pPr marL="452437" lvl="2" indent="0" algn="just">
              <a:buNone/>
            </a:pPr>
            <a:r>
              <a:rPr lang="vi-VN" dirty="0"/>
              <a:t>ví dụ số 1885.715 có thể hiển thị là 1.89E+03, loại định dạng này thường sử dụng cho các số quá lớn hoặc quá nhỏ.</a:t>
            </a:r>
            <a:endParaRPr lang="en-US" dirty="0"/>
          </a:p>
          <a:p>
            <a:pPr lvl="1" algn="just"/>
            <a:r>
              <a:rPr lang="vi-VN" dirty="0"/>
              <a:t>Phần nguyên của số chỉ có một ký số duy nhất, mặc định có hai số lẻ sau dấu thập phân, tiếp theo là ký hiệu E và dấu +, tiếp theo là giá trị biểu thị lũy thừa của 10, </a:t>
            </a:r>
            <a:endParaRPr lang="en-US" dirty="0"/>
          </a:p>
          <a:p>
            <a:pPr marL="452437" lvl="2" indent="0" algn="just">
              <a:buNone/>
            </a:pPr>
            <a:r>
              <a:rPr lang="vi-VN" dirty="0"/>
              <a:t>ví dụ số 1234567890 hiển thị dưới dạng 1.23E+09 nghĩa là 1</a:t>
            </a:r>
            <a:r>
              <a:rPr lang="en-US" dirty="0"/>
              <a:t>.</a:t>
            </a:r>
            <a:r>
              <a:rPr lang="vi-VN" dirty="0"/>
              <a:t>23</a:t>
            </a:r>
            <a:r>
              <a:rPr lang="en-US" dirty="0"/>
              <a:t>x10</a:t>
            </a:r>
            <a:r>
              <a:rPr lang="vi-VN" baseline="30000" dirty="0"/>
              <a:t>9</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22</a:t>
            </a:fld>
            <a:endParaRPr lang="en-US"/>
          </a:p>
        </p:txBody>
      </p:sp>
    </p:spTree>
    <p:extLst>
      <p:ext uri="{BB962C8B-B14F-4D97-AF65-F5344CB8AC3E}">
        <p14:creationId xmlns:p14="http://schemas.microsoft.com/office/powerpoint/2010/main" val="2046055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4960882" cy="3627533"/>
          </a:xfrm>
        </p:spPr>
        <p:txBody>
          <a:bodyPr anchor="t"/>
          <a:lstStyle/>
          <a:p>
            <a:pPr algn="just"/>
            <a:r>
              <a:rPr lang="pt-BR" dirty="0"/>
              <a:t>Định dạng số và ký số thập phân (tt)</a:t>
            </a:r>
          </a:p>
          <a:p>
            <a:pPr lvl="1" algn="just"/>
            <a:r>
              <a:rPr lang="vi-VN" dirty="0"/>
              <a:t>Text sẽ chuyển (Convert) dữ liệu số hay thời gian thành kiểu dữ liệu văn bản.</a:t>
            </a:r>
            <a:endParaRPr lang="en-US" dirty="0"/>
          </a:p>
          <a:p>
            <a:pPr lvl="1" algn="just"/>
            <a:r>
              <a:rPr lang="vi-VN" dirty="0"/>
              <a:t>Special định dạng các giá trị đặc biệt được nhập vào không dùng cho mục đích tính toán, như mã vùng hay số điện thoại, </a:t>
            </a:r>
            <a:endParaRPr lang="en-US" dirty="0"/>
          </a:p>
          <a:p>
            <a:pPr marL="452437" lvl="2" indent="0" algn="just">
              <a:buNone/>
            </a:pPr>
            <a:r>
              <a:rPr lang="en-US" dirty="0"/>
              <a:t>V</a:t>
            </a:r>
            <a:r>
              <a:rPr lang="vi-VN" dirty="0"/>
              <a:t>í dụ số 84908123456 có thể hiển thị là (8490) 812-3456.</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23</a:t>
            </a:fld>
            <a:endParaRPr lang="en-US"/>
          </a:p>
        </p:txBody>
      </p:sp>
      <p:pic>
        <p:nvPicPr>
          <p:cNvPr id="8" name="Picture 7">
            <a:extLst>
              <a:ext uri="{FF2B5EF4-FFF2-40B4-BE49-F238E27FC236}">
                <a16:creationId xmlns:a16="http://schemas.microsoft.com/office/drawing/2014/main" id="{C13BEB0A-4F70-43DA-BC8D-A36A30484FA3}"/>
              </a:ext>
            </a:extLst>
          </p:cNvPr>
          <p:cNvPicPr>
            <a:picLocks noChangeAspect="1"/>
          </p:cNvPicPr>
          <p:nvPr/>
        </p:nvPicPr>
        <p:blipFill rotWithShape="1">
          <a:blip r:embed="rId3">
            <a:extLst>
              <a:ext uri="{28A0092B-C50C-407E-A947-70E740481C1C}">
                <a14:useLocalDpi xmlns:a14="http://schemas.microsoft.com/office/drawing/2010/main" val="0"/>
              </a:ext>
            </a:extLst>
          </a:blip>
          <a:srcRect l="472" t="268" r="536" b="25587"/>
          <a:stretch/>
        </p:blipFill>
        <p:spPr bwMode="auto">
          <a:xfrm>
            <a:off x="5418082" y="1662981"/>
            <a:ext cx="3431628" cy="2260451"/>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495739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8392510" cy="3627533"/>
          </a:xfrm>
        </p:spPr>
        <p:txBody>
          <a:bodyPr anchor="t"/>
          <a:lstStyle/>
          <a:p>
            <a:pPr algn="just"/>
            <a:r>
              <a:rPr lang="pt-BR" dirty="0"/>
              <a:t>Định dạng số và ký số thập phân (tt)</a:t>
            </a:r>
          </a:p>
          <a:p>
            <a:pPr lvl="1" algn="just"/>
            <a:r>
              <a:rPr lang="vi-VN" dirty="0"/>
              <a:t>Custom là loại định dạng tùy biến cho phép người dùng tùy nghi định dạng số theo ý muốn, </a:t>
            </a:r>
            <a:endParaRPr lang="en-US" dirty="0"/>
          </a:p>
          <a:p>
            <a:pPr marL="452437" lvl="2" indent="0" algn="just">
              <a:buNone/>
            </a:pPr>
            <a:r>
              <a:rPr lang="vi-VN" dirty="0"/>
              <a:t>ví dụ số 1885.715 có thể hiển thị là 1,885.72 VNĐ.</a:t>
            </a:r>
          </a:p>
          <a:p>
            <a:pPr lvl="1" algn="just"/>
            <a:r>
              <a:rPr lang="vi-VN" dirty="0"/>
              <a:t>Danh sách phía dưới khung Type có nhiều tùy chọn định dạng là chuỗi ký hiệu quy ước định dạng số của Excel, </a:t>
            </a:r>
            <a:endParaRPr lang="en-US" dirty="0"/>
          </a:p>
          <a:p>
            <a:pPr lvl="1" algn="just"/>
            <a:r>
              <a:rPr lang="en-US" dirty="0"/>
              <a:t>N</a:t>
            </a:r>
            <a:r>
              <a:rPr lang="vi-VN" dirty="0"/>
              <a:t>gười dùng cũng có thể tự tạo các chuỗi định dạng theo nhu cầu và nhập trực tiếp trong khung Type, </a:t>
            </a:r>
            <a:endParaRPr lang="en-US" dirty="0"/>
          </a:p>
          <a:p>
            <a:pPr marL="452437" lvl="2" indent="0" algn="just">
              <a:buNone/>
            </a:pPr>
            <a:r>
              <a:rPr lang="vi-VN" dirty="0"/>
              <a:t>ví dụ #,### “VNĐ”.</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24</a:t>
            </a:fld>
            <a:endParaRPr lang="en-US"/>
          </a:p>
        </p:txBody>
      </p:sp>
    </p:spTree>
    <p:extLst>
      <p:ext uri="{BB962C8B-B14F-4D97-AF65-F5344CB8AC3E}">
        <p14:creationId xmlns:p14="http://schemas.microsoft.com/office/powerpoint/2010/main" val="7230447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25</a:t>
            </a:fld>
            <a:endParaRPr lang="en-US"/>
          </a:p>
        </p:txBody>
      </p:sp>
      <p:pic>
        <p:nvPicPr>
          <p:cNvPr id="10" name="Picture 9">
            <a:extLst>
              <a:ext uri="{FF2B5EF4-FFF2-40B4-BE49-F238E27FC236}">
                <a16:creationId xmlns:a16="http://schemas.microsoft.com/office/drawing/2014/main" id="{C8B0973F-C74B-4A7C-9A75-2DA451F87405}"/>
              </a:ext>
            </a:extLst>
          </p:cNvPr>
          <p:cNvPicPr>
            <a:picLocks noChangeAspect="1"/>
          </p:cNvPicPr>
          <p:nvPr/>
        </p:nvPicPr>
        <p:blipFill rotWithShape="1">
          <a:blip r:embed="rId3">
            <a:extLst>
              <a:ext uri="{28A0092B-C50C-407E-A947-70E740481C1C}">
                <a14:useLocalDpi xmlns:a14="http://schemas.microsoft.com/office/drawing/2010/main" val="0"/>
              </a:ext>
            </a:extLst>
          </a:blip>
          <a:srcRect l="472" t="268" r="772" b="25587"/>
          <a:stretch/>
        </p:blipFill>
        <p:spPr bwMode="auto">
          <a:xfrm>
            <a:off x="2249420" y="1203106"/>
            <a:ext cx="4729081" cy="3032563"/>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904456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8392510" cy="3627533"/>
          </a:xfrm>
        </p:spPr>
        <p:txBody>
          <a:bodyPr anchor="t"/>
          <a:lstStyle/>
          <a:p>
            <a:pPr algn="just"/>
            <a:r>
              <a:rPr lang="en-US" dirty="0" err="1"/>
              <a:t>Thay</a:t>
            </a:r>
            <a:r>
              <a:rPr lang="en-US" dirty="0"/>
              <a:t> </a:t>
            </a:r>
            <a:r>
              <a:rPr lang="en-US" dirty="0" err="1"/>
              <a:t>đổi</a:t>
            </a:r>
            <a:r>
              <a:rPr lang="en-US" dirty="0"/>
              <a:t> </a:t>
            </a:r>
            <a:r>
              <a:rPr lang="en-US" dirty="0" err="1"/>
              <a:t>canh</a:t>
            </a:r>
            <a:r>
              <a:rPr lang="en-US" dirty="0"/>
              <a:t> </a:t>
            </a:r>
            <a:r>
              <a:rPr lang="en-US" dirty="0" err="1"/>
              <a:t>lề</a:t>
            </a:r>
            <a:r>
              <a:rPr lang="en-US" dirty="0"/>
              <a:t> </a:t>
            </a:r>
            <a:r>
              <a:rPr lang="en-US" dirty="0" err="1"/>
              <a:t>nội</a:t>
            </a:r>
            <a:r>
              <a:rPr lang="en-US" dirty="0"/>
              <a:t> dung ô</a:t>
            </a:r>
          </a:p>
          <a:p>
            <a:pPr lvl="1" algn="just"/>
            <a:r>
              <a:rPr lang="vi-VN" dirty="0"/>
              <a:t>Dữ liệu được nhập vào ô mặc định sẽ được canh lề dưới, văn bản được canh lề trái, số và thời gian được canh lề phải. </a:t>
            </a:r>
            <a:endParaRPr lang="en-US" dirty="0"/>
          </a:p>
          <a:p>
            <a:pPr lvl="1" algn="just"/>
            <a:r>
              <a:rPr lang="en-US" dirty="0"/>
              <a:t>Ng</a:t>
            </a:r>
            <a:r>
              <a:rPr lang="vi-VN" dirty="0"/>
              <a:t>ư</a:t>
            </a:r>
            <a:r>
              <a:rPr lang="en-US" dirty="0" err="1"/>
              <a:t>ời</a:t>
            </a:r>
            <a:r>
              <a:rPr lang="en-US" dirty="0"/>
              <a:t> </a:t>
            </a:r>
            <a:r>
              <a:rPr lang="en-US" dirty="0" err="1"/>
              <a:t>dùng</a:t>
            </a:r>
            <a:r>
              <a:rPr lang="vi-VN" dirty="0"/>
              <a:t> có thể canh lề tùy ý cho nội dung trong ô, theo chiều ngang và dọc, định dạng văn bản dài tự động ngắt dòng trong ô, trộn nhiều ô thành một ô. </a:t>
            </a:r>
            <a:endParaRPr lang="en-US" dirty="0"/>
          </a:p>
          <a:p>
            <a:pPr lvl="1" algn="just"/>
            <a:r>
              <a:rPr lang="vi-VN" dirty="0"/>
              <a:t>Các lệnh định dạng nằm trong nhóm Alignment trên thẻ Home, hoặc trên trang Alignment của hộp thoại Format Cells.</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26</a:t>
            </a:fld>
            <a:endParaRPr lang="en-US"/>
          </a:p>
        </p:txBody>
      </p:sp>
    </p:spTree>
    <p:extLst>
      <p:ext uri="{BB962C8B-B14F-4D97-AF65-F5344CB8AC3E}">
        <p14:creationId xmlns:p14="http://schemas.microsoft.com/office/powerpoint/2010/main" val="8490557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5479386" cy="3841847"/>
          </a:xfrm>
        </p:spPr>
        <p:txBody>
          <a:bodyPr anchor="t"/>
          <a:lstStyle/>
          <a:p>
            <a:pPr algn="just"/>
            <a:r>
              <a:rPr lang="en-US" dirty="0" err="1"/>
              <a:t>Thay</a:t>
            </a:r>
            <a:r>
              <a:rPr lang="en-US" dirty="0"/>
              <a:t> </a:t>
            </a:r>
            <a:r>
              <a:rPr lang="en-US" dirty="0" err="1"/>
              <a:t>đổi</a:t>
            </a:r>
            <a:r>
              <a:rPr lang="en-US" dirty="0"/>
              <a:t> </a:t>
            </a:r>
            <a:r>
              <a:rPr lang="en-US" dirty="0" err="1"/>
              <a:t>canh</a:t>
            </a:r>
            <a:r>
              <a:rPr lang="en-US" dirty="0"/>
              <a:t> </a:t>
            </a:r>
            <a:r>
              <a:rPr lang="en-US" dirty="0" err="1"/>
              <a:t>lề</a:t>
            </a:r>
            <a:r>
              <a:rPr lang="en-US" dirty="0"/>
              <a:t> </a:t>
            </a:r>
            <a:r>
              <a:rPr lang="en-US" dirty="0" err="1"/>
              <a:t>nội</a:t>
            </a:r>
            <a:r>
              <a:rPr lang="en-US" dirty="0"/>
              <a:t> dung ô</a:t>
            </a:r>
          </a:p>
          <a:p>
            <a:pPr lvl="1" algn="just"/>
            <a:r>
              <a:rPr lang="vi-VN" sz="2000" dirty="0"/>
              <a:t>Dữ liệu được nhập vào ô mặc định sẽ được canh lề dưới, văn bản được canh lề trái, số và thời gian được canh lề phải. </a:t>
            </a:r>
            <a:endParaRPr lang="en-US" sz="2000" dirty="0"/>
          </a:p>
          <a:p>
            <a:pPr lvl="1" algn="just"/>
            <a:r>
              <a:rPr lang="en-US" sz="2000" dirty="0"/>
              <a:t>Ng</a:t>
            </a:r>
            <a:r>
              <a:rPr lang="vi-VN" sz="2000" dirty="0"/>
              <a:t>ư</a:t>
            </a:r>
            <a:r>
              <a:rPr lang="en-US" sz="2000" dirty="0" err="1"/>
              <a:t>ời</a:t>
            </a:r>
            <a:r>
              <a:rPr lang="en-US" sz="2000" dirty="0"/>
              <a:t> </a:t>
            </a:r>
            <a:r>
              <a:rPr lang="en-US" sz="2000" dirty="0" err="1"/>
              <a:t>dùng</a:t>
            </a:r>
            <a:r>
              <a:rPr lang="vi-VN" sz="2000" dirty="0"/>
              <a:t> có thể canh lề tùy ý cho nội dung trong ô, theo chiều ngang</a:t>
            </a:r>
            <a:r>
              <a:rPr lang="en-US" sz="2000" dirty="0"/>
              <a:t>/</a:t>
            </a:r>
            <a:r>
              <a:rPr lang="vi-VN" sz="2000" dirty="0"/>
              <a:t>dọc, định dạng văn bản dài tự động ngắt dòng trong ô, trộn nhiều ô thành một ô. </a:t>
            </a:r>
            <a:endParaRPr lang="en-US" sz="2000" dirty="0"/>
          </a:p>
          <a:p>
            <a:pPr lvl="1" algn="just"/>
            <a:r>
              <a:rPr lang="vi-VN" sz="2000" dirty="0"/>
              <a:t>Các lệnh định dạng nằm trong nhóm Alignment trên thẻ Home, hoặc trên trang Alignment của hộp thoại Format Cells.</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27</a:t>
            </a:fld>
            <a:endParaRPr lang="en-US"/>
          </a:p>
        </p:txBody>
      </p:sp>
      <p:pic>
        <p:nvPicPr>
          <p:cNvPr id="8" name="Picture 7">
            <a:extLst>
              <a:ext uri="{FF2B5EF4-FFF2-40B4-BE49-F238E27FC236}">
                <a16:creationId xmlns:a16="http://schemas.microsoft.com/office/drawing/2014/main" id="{FD086607-AD96-4040-86BD-B3F7E3974C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3676" y="1255627"/>
            <a:ext cx="3221000" cy="2832897"/>
          </a:xfrm>
          <a:prstGeom prst="rect">
            <a:avLst/>
          </a:prstGeom>
          <a:ln>
            <a:noFill/>
          </a:ln>
        </p:spPr>
      </p:pic>
    </p:spTree>
    <p:extLst>
      <p:ext uri="{BB962C8B-B14F-4D97-AF65-F5344CB8AC3E}">
        <p14:creationId xmlns:p14="http://schemas.microsoft.com/office/powerpoint/2010/main" val="31424269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5083107" cy="3841847"/>
          </a:xfrm>
        </p:spPr>
        <p:txBody>
          <a:bodyPr anchor="ctr"/>
          <a:lstStyle/>
          <a:p>
            <a:pPr algn="just"/>
            <a:r>
              <a:rPr lang="en-US" dirty="0" err="1"/>
              <a:t>Thay</a:t>
            </a:r>
            <a:r>
              <a:rPr lang="en-US" dirty="0"/>
              <a:t> </a:t>
            </a:r>
            <a:r>
              <a:rPr lang="en-US" dirty="0" err="1"/>
              <a:t>đổi</a:t>
            </a:r>
            <a:r>
              <a:rPr lang="en-US" dirty="0"/>
              <a:t> </a:t>
            </a:r>
            <a:r>
              <a:rPr lang="en-US" dirty="0" err="1"/>
              <a:t>kiểu</a:t>
            </a:r>
            <a:r>
              <a:rPr lang="en-US" dirty="0"/>
              <a:t> </a:t>
            </a:r>
            <a:r>
              <a:rPr lang="en-US" dirty="0" err="1"/>
              <a:t>chữ</a:t>
            </a:r>
            <a:r>
              <a:rPr lang="en-US" dirty="0"/>
              <a:t> </a:t>
            </a:r>
            <a:r>
              <a:rPr lang="en-US" dirty="0" err="1"/>
              <a:t>và</a:t>
            </a:r>
            <a:r>
              <a:rPr lang="en-US" dirty="0"/>
              <a:t> </a:t>
            </a:r>
            <a:r>
              <a:rPr lang="en-US" dirty="0" err="1"/>
              <a:t>kích</a:t>
            </a:r>
            <a:r>
              <a:rPr lang="en-US" dirty="0"/>
              <a:t> </a:t>
            </a:r>
            <a:r>
              <a:rPr lang="en-US" dirty="0" err="1"/>
              <a:t>cỡ</a:t>
            </a:r>
            <a:r>
              <a:rPr lang="en-US" dirty="0"/>
              <a:t> </a:t>
            </a:r>
            <a:r>
              <a:rPr lang="en-US" dirty="0" err="1"/>
              <a:t>chữ</a:t>
            </a:r>
            <a:endParaRPr lang="en-US" dirty="0"/>
          </a:p>
          <a:p>
            <a:pPr lvl="1" algn="just"/>
            <a:r>
              <a:rPr lang="vi-VN" dirty="0"/>
              <a:t>Khi chọn văn bản bên trong một ô, thanh công cụ Mini sẽ xuất hiện với một số lệnh định dạng văn bản thường dùng, </a:t>
            </a:r>
            <a:endParaRPr lang="en-US" dirty="0"/>
          </a:p>
          <a:p>
            <a:pPr lvl="1" algn="just"/>
            <a:r>
              <a:rPr lang="en-US" dirty="0"/>
              <a:t>C</a:t>
            </a:r>
            <a:r>
              <a:rPr lang="vi-VN" dirty="0"/>
              <a:t>ác lệnh này cũng xuất hiện trong nhóm Font trên thẻ Home. </a:t>
            </a:r>
            <a:endParaRPr lang="en-US" dirty="0"/>
          </a:p>
          <a:p>
            <a:pPr lvl="1" algn="just"/>
            <a:r>
              <a:rPr lang="vi-VN" dirty="0"/>
              <a:t>Tập hợp đầy đủ lệnh định dạng văn bản nằm trên trang Font của hộp thoại Format Cells.</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28</a:t>
            </a:fld>
            <a:endParaRPr lang="en-US"/>
          </a:p>
        </p:txBody>
      </p:sp>
      <p:pic>
        <p:nvPicPr>
          <p:cNvPr id="10" name="Picture 9">
            <a:extLst>
              <a:ext uri="{FF2B5EF4-FFF2-40B4-BE49-F238E27FC236}">
                <a16:creationId xmlns:a16="http://schemas.microsoft.com/office/drawing/2014/main" id="{F4C1DBD0-47E2-4A61-AE45-5AE23635E997}"/>
              </a:ext>
            </a:extLst>
          </p:cNvPr>
          <p:cNvPicPr>
            <a:picLocks noChangeAspect="1"/>
          </p:cNvPicPr>
          <p:nvPr/>
        </p:nvPicPr>
        <p:blipFill rotWithShape="1">
          <a:blip r:embed="rId3">
            <a:extLst>
              <a:ext uri="{28A0092B-C50C-407E-A947-70E740481C1C}">
                <a14:useLocalDpi xmlns:a14="http://schemas.microsoft.com/office/drawing/2010/main" val="0"/>
              </a:ext>
            </a:extLst>
          </a:blip>
          <a:srcRect l="472" t="805" r="772" b="21293"/>
          <a:stretch/>
        </p:blipFill>
        <p:spPr>
          <a:xfrm>
            <a:off x="5377397" y="1702998"/>
            <a:ext cx="3638715" cy="2524467"/>
          </a:xfrm>
          <a:prstGeom prst="rect">
            <a:avLst/>
          </a:prstGeom>
          <a:ln>
            <a:solidFill>
              <a:schemeClr val="tx1"/>
            </a:solidFill>
          </a:ln>
        </p:spPr>
      </p:pic>
    </p:spTree>
    <p:extLst>
      <p:ext uri="{BB962C8B-B14F-4D97-AF65-F5344CB8AC3E}">
        <p14:creationId xmlns:p14="http://schemas.microsoft.com/office/powerpoint/2010/main" val="18763076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8471338" cy="3841847"/>
          </a:xfrm>
        </p:spPr>
        <p:txBody>
          <a:bodyPr anchor="ctr"/>
          <a:lstStyle/>
          <a:p>
            <a:pPr algn="just"/>
            <a:r>
              <a:rPr lang="en-US" dirty="0"/>
              <a:t> </a:t>
            </a:r>
            <a:r>
              <a:rPr lang="en-US" dirty="0" err="1"/>
              <a:t>Thay</a:t>
            </a:r>
            <a:r>
              <a:rPr lang="en-US" dirty="0"/>
              <a:t> </a:t>
            </a:r>
            <a:r>
              <a:rPr lang="en-US" dirty="0" err="1"/>
              <a:t>đổi</a:t>
            </a:r>
            <a:r>
              <a:rPr lang="en-US" dirty="0"/>
              <a:t> </a:t>
            </a:r>
            <a:r>
              <a:rPr lang="en-US" dirty="0" err="1"/>
              <a:t>kiểu</a:t>
            </a:r>
            <a:r>
              <a:rPr lang="en-US" dirty="0"/>
              <a:t> </a:t>
            </a:r>
            <a:r>
              <a:rPr lang="en-US" dirty="0" err="1"/>
              <a:t>chữ</a:t>
            </a:r>
            <a:r>
              <a:rPr lang="en-US" dirty="0"/>
              <a:t> </a:t>
            </a:r>
            <a:r>
              <a:rPr lang="en-US" dirty="0" err="1"/>
              <a:t>và</a:t>
            </a:r>
            <a:r>
              <a:rPr lang="en-US" dirty="0"/>
              <a:t> </a:t>
            </a:r>
            <a:r>
              <a:rPr lang="en-US" dirty="0" err="1"/>
              <a:t>kích</a:t>
            </a:r>
            <a:r>
              <a:rPr lang="en-US" dirty="0"/>
              <a:t> </a:t>
            </a:r>
            <a:r>
              <a:rPr lang="en-US" dirty="0" err="1"/>
              <a:t>cỡ</a:t>
            </a:r>
            <a:r>
              <a:rPr lang="en-US" dirty="0"/>
              <a:t> </a:t>
            </a:r>
            <a:r>
              <a:rPr lang="en-US" dirty="0" err="1"/>
              <a:t>chữ</a:t>
            </a:r>
            <a:endParaRPr lang="en-US" dirty="0"/>
          </a:p>
          <a:p>
            <a:pPr lvl="1" algn="just"/>
            <a:r>
              <a:rPr lang="vi-VN" dirty="0"/>
              <a:t>Trang Font được phân thành các vùng bao gồm:</a:t>
            </a:r>
          </a:p>
          <a:p>
            <a:pPr lvl="2" algn="just"/>
            <a:r>
              <a:rPr lang="vi-VN" dirty="0"/>
              <a:t>Danh sách Font gồm các bộ ký tự chuẩn của hệ điều hành và các bộ ký tự do người dùng cài đặt. </a:t>
            </a:r>
          </a:p>
          <a:p>
            <a:pPr lvl="2" algn="just"/>
            <a:r>
              <a:rPr lang="vi-VN" dirty="0"/>
              <a:t>Danh sách Font style gồm các kiểu chữ chuẩn (Regular), đậm (Bold), nghiêng (Italic). </a:t>
            </a:r>
          </a:p>
          <a:p>
            <a:pPr lvl="2" algn="just"/>
            <a:r>
              <a:rPr lang="vi-VN" dirty="0"/>
              <a:t>Danh sách Size gồm các tùy chọn kích cỡ chữ có đơn vị tính là point. Các nút lệnh tăng/giảm cỡ chữ trên ribbon là Increase Font Size và Decrease Font Size sẽ thay đổi kích cỡ chữ theo các giá trị chuẩn được liệt </a:t>
            </a:r>
            <a:r>
              <a:rPr lang="en-US" dirty="0" err="1"/>
              <a:t>kê</a:t>
            </a:r>
            <a:r>
              <a:rPr lang="en-US" dirty="0"/>
              <a:t> </a:t>
            </a:r>
            <a:r>
              <a:rPr lang="vi-VN" dirty="0"/>
              <a:t>ở đây là 8, 9, 10, 11, 12, 14,…, 48, 72.</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29</a:t>
            </a:fld>
            <a:endParaRPr lang="en-US"/>
          </a:p>
        </p:txBody>
      </p:sp>
    </p:spTree>
    <p:extLst>
      <p:ext uri="{BB962C8B-B14F-4D97-AF65-F5344CB8AC3E}">
        <p14:creationId xmlns:p14="http://schemas.microsoft.com/office/powerpoint/2010/main" val="451406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Mục</a:t>
            </a:r>
            <a:r>
              <a:rPr lang="en-US" dirty="0"/>
              <a:t> </a:t>
            </a:r>
            <a:r>
              <a:rPr lang="en-US" dirty="0" err="1"/>
              <a:t>tiêu</a:t>
            </a:r>
            <a:r>
              <a:rPr lang="en-US" dirty="0"/>
              <a:t> </a:t>
            </a:r>
            <a:r>
              <a:rPr lang="en-US" dirty="0" err="1"/>
              <a:t>bài</a:t>
            </a:r>
            <a:r>
              <a:rPr lang="en-US" dirty="0"/>
              <a:t> </a:t>
            </a:r>
            <a:r>
              <a:rPr lang="en-US" dirty="0" err="1"/>
              <a:t>học</a:t>
            </a:r>
            <a:endParaRPr lang="en-US" dirty="0"/>
          </a:p>
        </p:txBody>
      </p:sp>
      <p:sp>
        <p:nvSpPr>
          <p:cNvPr id="3" name="Content Placeholder 2"/>
          <p:cNvSpPr>
            <a:spLocks noGrp="1"/>
          </p:cNvSpPr>
          <p:nvPr>
            <p:ph type="body" sz="quarter" idx="13"/>
          </p:nvPr>
        </p:nvSpPr>
        <p:spPr>
          <a:xfrm>
            <a:off x="457200" y="925417"/>
            <a:ext cx="8229600" cy="3627533"/>
          </a:xfrm>
        </p:spPr>
        <p:txBody>
          <a:bodyPr anchor="ctr"/>
          <a:lstStyle/>
          <a:p>
            <a:pPr algn="just"/>
            <a:r>
              <a:rPr lang="en-US" dirty="0" err="1"/>
              <a:t>Định</a:t>
            </a:r>
            <a:r>
              <a:rPr lang="en-US" dirty="0"/>
              <a:t> </a:t>
            </a:r>
            <a:r>
              <a:rPr lang="en-US" dirty="0" err="1"/>
              <a:t>dạng</a:t>
            </a:r>
            <a:r>
              <a:rPr lang="en-US" dirty="0"/>
              <a:t> </a:t>
            </a:r>
            <a:r>
              <a:rPr lang="en-US" dirty="0" err="1"/>
              <a:t>các</a:t>
            </a:r>
            <a:r>
              <a:rPr lang="en-US" dirty="0"/>
              <a:t> ô </a:t>
            </a:r>
            <a:r>
              <a:rPr lang="en-US" dirty="0" err="1"/>
              <a:t>và</a:t>
            </a:r>
            <a:r>
              <a:rPr lang="en-US" dirty="0"/>
              <a:t> </a:t>
            </a:r>
            <a:r>
              <a:rPr lang="en-US" dirty="0" err="1"/>
              <a:t>trình</a:t>
            </a:r>
            <a:r>
              <a:rPr lang="en-US" dirty="0"/>
              <a:t> </a:t>
            </a:r>
            <a:r>
              <a:rPr lang="en-US" dirty="0" err="1"/>
              <a:t>bày</a:t>
            </a:r>
            <a:r>
              <a:rPr lang="en-US" dirty="0"/>
              <a:t> </a:t>
            </a:r>
            <a:r>
              <a:rPr lang="en-US" dirty="0" err="1"/>
              <a:t>các</a:t>
            </a:r>
            <a:r>
              <a:rPr lang="en-US" dirty="0"/>
              <a:t> </a:t>
            </a:r>
            <a:r>
              <a:rPr lang="en-US" dirty="0" err="1"/>
              <a:t>vùng</a:t>
            </a:r>
            <a:r>
              <a:rPr lang="en-US" dirty="0"/>
              <a:t> </a:t>
            </a:r>
            <a:r>
              <a:rPr lang="en-US" dirty="0" err="1"/>
              <a:t>dữ</a:t>
            </a:r>
            <a:r>
              <a:rPr lang="en-US" dirty="0"/>
              <a:t> </a:t>
            </a:r>
            <a:r>
              <a:rPr lang="en-US" dirty="0" err="1"/>
              <a:t>liệu</a:t>
            </a:r>
            <a:r>
              <a:rPr lang="en-US" dirty="0"/>
              <a:t> </a:t>
            </a:r>
            <a:r>
              <a:rPr lang="en-US" dirty="0" err="1"/>
              <a:t>trong</a:t>
            </a:r>
            <a:r>
              <a:rPr lang="en-US" dirty="0"/>
              <a:t> </a:t>
            </a:r>
            <a:r>
              <a:rPr lang="en-US" dirty="0" err="1"/>
              <a:t>trang</a:t>
            </a:r>
            <a:r>
              <a:rPr lang="en-US" dirty="0"/>
              <a:t> </a:t>
            </a:r>
            <a:r>
              <a:rPr lang="en-US" dirty="0" err="1"/>
              <a:t>tính</a:t>
            </a:r>
            <a:r>
              <a:rPr lang="en-US" dirty="0"/>
              <a:t>,</a:t>
            </a:r>
          </a:p>
          <a:p>
            <a:pPr algn="just"/>
            <a:r>
              <a:rPr lang="en-US" dirty="0" err="1"/>
              <a:t>Canh</a:t>
            </a:r>
            <a:r>
              <a:rPr lang="en-US" dirty="0"/>
              <a:t> </a:t>
            </a:r>
            <a:r>
              <a:rPr lang="en-US" dirty="0" err="1"/>
              <a:t>biên</a:t>
            </a:r>
            <a:r>
              <a:rPr lang="en-US" dirty="0"/>
              <a:t> </a:t>
            </a:r>
            <a:r>
              <a:rPr lang="en-US" dirty="0" err="1"/>
              <a:t>nội</a:t>
            </a:r>
            <a:r>
              <a:rPr lang="en-US" dirty="0"/>
              <a:t> dung </a:t>
            </a:r>
            <a:r>
              <a:rPr lang="en-US" dirty="0" err="1"/>
              <a:t>trong</a:t>
            </a:r>
            <a:r>
              <a:rPr lang="en-US" dirty="0"/>
              <a:t> ô: </a:t>
            </a:r>
          </a:p>
          <a:p>
            <a:pPr lvl="1" algn="just"/>
            <a:r>
              <a:rPr lang="en-US" dirty="0" err="1"/>
              <a:t>Trộn</a:t>
            </a:r>
            <a:r>
              <a:rPr lang="en-US" dirty="0"/>
              <a:t> </a:t>
            </a:r>
            <a:r>
              <a:rPr lang="en-US" dirty="0" err="1"/>
              <a:t>và</a:t>
            </a:r>
            <a:r>
              <a:rPr lang="en-US" dirty="0"/>
              <a:t> </a:t>
            </a:r>
            <a:r>
              <a:rPr lang="en-US" dirty="0" err="1"/>
              <a:t>tách</a:t>
            </a:r>
            <a:r>
              <a:rPr lang="en-US" dirty="0"/>
              <a:t> </a:t>
            </a:r>
            <a:r>
              <a:rPr lang="en-US" dirty="0" err="1"/>
              <a:t>các</a:t>
            </a:r>
            <a:r>
              <a:rPr lang="en-US" dirty="0"/>
              <a:t> ô, </a:t>
            </a:r>
          </a:p>
          <a:p>
            <a:pPr lvl="1" algn="just"/>
            <a:r>
              <a:rPr lang="en-US" dirty="0" err="1"/>
              <a:t>Định</a:t>
            </a:r>
            <a:r>
              <a:rPr lang="en-US" dirty="0"/>
              <a:t> </a:t>
            </a:r>
            <a:r>
              <a:rPr lang="en-US" dirty="0" err="1"/>
              <a:t>dạng</a:t>
            </a:r>
            <a:r>
              <a:rPr lang="en-US" dirty="0"/>
              <a:t> </a:t>
            </a:r>
            <a:r>
              <a:rPr lang="en-US" dirty="0" err="1"/>
              <a:t>kiểu</a:t>
            </a:r>
            <a:r>
              <a:rPr lang="en-US" dirty="0"/>
              <a:t> </a:t>
            </a:r>
            <a:r>
              <a:rPr lang="en-US" dirty="0" err="1"/>
              <a:t>chữ</a:t>
            </a:r>
            <a:r>
              <a:rPr lang="en-US" dirty="0"/>
              <a:t> </a:t>
            </a:r>
            <a:r>
              <a:rPr lang="en-US" dirty="0" err="1"/>
              <a:t>và</a:t>
            </a:r>
            <a:r>
              <a:rPr lang="en-US" dirty="0"/>
              <a:t> </a:t>
            </a:r>
            <a:r>
              <a:rPr lang="en-US" dirty="0" err="1"/>
              <a:t>khung</a:t>
            </a:r>
            <a:r>
              <a:rPr lang="en-US" dirty="0"/>
              <a:t> </a:t>
            </a:r>
            <a:r>
              <a:rPr lang="en-US" dirty="0" err="1"/>
              <a:t>viền</a:t>
            </a:r>
            <a:r>
              <a:rPr lang="en-US" dirty="0"/>
              <a:t>, </a:t>
            </a:r>
          </a:p>
          <a:p>
            <a:pPr lvl="1" algn="just"/>
            <a:r>
              <a:rPr lang="en-US" dirty="0" err="1"/>
              <a:t>Tạo</a:t>
            </a:r>
            <a:r>
              <a:rPr lang="en-US" dirty="0"/>
              <a:t> </a:t>
            </a:r>
            <a:r>
              <a:rPr lang="en-US" dirty="0" err="1"/>
              <a:t>màu</a:t>
            </a:r>
            <a:r>
              <a:rPr lang="en-US" dirty="0"/>
              <a:t> </a:t>
            </a:r>
            <a:r>
              <a:rPr lang="en-US" dirty="0" err="1"/>
              <a:t>nền</a:t>
            </a:r>
            <a:r>
              <a:rPr lang="en-US" dirty="0"/>
              <a:t> </a:t>
            </a:r>
            <a:r>
              <a:rPr lang="en-US" dirty="0" err="1"/>
              <a:t>cho</a:t>
            </a:r>
            <a:r>
              <a:rPr lang="en-US" dirty="0"/>
              <a:t> </a:t>
            </a:r>
            <a:r>
              <a:rPr lang="en-US" dirty="0" err="1"/>
              <a:t>các</a:t>
            </a:r>
            <a:r>
              <a:rPr lang="en-US" dirty="0"/>
              <a:t> ô, </a:t>
            </a:r>
          </a:p>
          <a:p>
            <a:pPr lvl="1" algn="just"/>
            <a:r>
              <a:rPr lang="en-US" dirty="0" err="1"/>
              <a:t>Sử</a:t>
            </a:r>
            <a:r>
              <a:rPr lang="en-US" dirty="0"/>
              <a:t> </a:t>
            </a:r>
            <a:r>
              <a:rPr lang="en-US" dirty="0" err="1"/>
              <a:t>dụng</a:t>
            </a:r>
            <a:r>
              <a:rPr lang="en-US" dirty="0"/>
              <a:t> </a:t>
            </a:r>
            <a:r>
              <a:rPr lang="en-US" dirty="0" err="1"/>
              <a:t>các</a:t>
            </a:r>
            <a:r>
              <a:rPr lang="en-US" dirty="0"/>
              <a:t> </a:t>
            </a:r>
            <a:r>
              <a:rPr lang="en-US" dirty="0" err="1"/>
              <a:t>chủ</a:t>
            </a:r>
            <a:r>
              <a:rPr lang="en-US" dirty="0"/>
              <a:t> </a:t>
            </a:r>
            <a:r>
              <a:rPr lang="en-US" dirty="0" err="1"/>
              <a:t>đề</a:t>
            </a:r>
            <a:r>
              <a:rPr lang="en-US" dirty="0"/>
              <a:t> </a:t>
            </a:r>
            <a:r>
              <a:rPr lang="en-US" dirty="0" err="1"/>
              <a:t>trình</a:t>
            </a:r>
            <a:r>
              <a:rPr lang="en-US" dirty="0"/>
              <a:t> </a:t>
            </a:r>
            <a:r>
              <a:rPr lang="en-US" dirty="0" err="1"/>
              <a:t>bày</a:t>
            </a:r>
            <a:r>
              <a:rPr lang="en-US" dirty="0"/>
              <a:t> </a:t>
            </a:r>
            <a:r>
              <a:rPr lang="en-US" dirty="0" err="1"/>
              <a:t>sổ</a:t>
            </a:r>
            <a:r>
              <a:rPr lang="en-US" dirty="0"/>
              <a:t> </a:t>
            </a:r>
            <a:r>
              <a:rPr lang="en-US" dirty="0" err="1"/>
              <a:t>tính</a:t>
            </a:r>
            <a:r>
              <a:rPr lang="en-US" dirty="0"/>
              <a:t> </a:t>
            </a:r>
            <a:r>
              <a:rPr lang="en-US" dirty="0" err="1"/>
              <a:t>và</a:t>
            </a:r>
            <a:r>
              <a:rPr lang="en-US" dirty="0"/>
              <a:t> </a:t>
            </a:r>
            <a:r>
              <a:rPr lang="en-US" dirty="0" err="1"/>
              <a:t>mẫu</a:t>
            </a:r>
            <a:r>
              <a:rPr lang="en-US" dirty="0"/>
              <a:t> </a:t>
            </a:r>
            <a:r>
              <a:rPr lang="en-US" dirty="0" err="1"/>
              <a:t>định</a:t>
            </a:r>
            <a:r>
              <a:rPr lang="en-US" dirty="0"/>
              <a:t> </a:t>
            </a:r>
            <a:r>
              <a:rPr lang="en-US" dirty="0" err="1"/>
              <a:t>dạng</a:t>
            </a:r>
            <a:r>
              <a:rPr lang="en-US" dirty="0"/>
              <a:t> ô, </a:t>
            </a:r>
          </a:p>
          <a:p>
            <a:pPr algn="just"/>
            <a:r>
              <a:rPr lang="en-US" dirty="0" err="1"/>
              <a:t>Áp</a:t>
            </a:r>
            <a:r>
              <a:rPr lang="en-US" dirty="0"/>
              <a:t> </a:t>
            </a:r>
            <a:r>
              <a:rPr lang="en-US" dirty="0" err="1"/>
              <a:t>dụng</a:t>
            </a:r>
            <a:r>
              <a:rPr lang="en-US" dirty="0"/>
              <a:t> </a:t>
            </a:r>
            <a:r>
              <a:rPr lang="en-US" dirty="0" err="1"/>
              <a:t>định</a:t>
            </a:r>
            <a:r>
              <a:rPr lang="en-US" dirty="0"/>
              <a:t> </a:t>
            </a:r>
            <a:r>
              <a:rPr lang="en-US" dirty="0" err="1"/>
              <a:t>dạng</a:t>
            </a:r>
            <a:r>
              <a:rPr lang="en-US" dirty="0"/>
              <a:t> </a:t>
            </a:r>
            <a:r>
              <a:rPr lang="en-US" dirty="0" err="1"/>
              <a:t>có</a:t>
            </a:r>
            <a:r>
              <a:rPr lang="en-US" dirty="0"/>
              <a:t> </a:t>
            </a:r>
            <a:r>
              <a:rPr lang="en-US" dirty="0" err="1"/>
              <a:t>điều</a:t>
            </a:r>
            <a:r>
              <a:rPr lang="en-US" dirty="0"/>
              <a:t> </a:t>
            </a:r>
            <a:r>
              <a:rPr lang="en-US" dirty="0" err="1"/>
              <a:t>kiện</a:t>
            </a:r>
            <a:r>
              <a:rPr lang="en-US" dirty="0"/>
              <a:t> </a:t>
            </a:r>
            <a:r>
              <a:rPr lang="en-US" dirty="0" err="1"/>
              <a:t>cho</a:t>
            </a:r>
            <a:r>
              <a:rPr lang="en-US" dirty="0"/>
              <a:t> </a:t>
            </a:r>
            <a:r>
              <a:rPr lang="en-US" dirty="0" err="1"/>
              <a:t>các</a:t>
            </a:r>
            <a:r>
              <a:rPr lang="en-US" dirty="0"/>
              <a:t> ô.</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a:t>
            </a:fld>
            <a:endParaRPr lang="en-US"/>
          </a:p>
        </p:txBody>
      </p:sp>
    </p:spTree>
    <p:extLst>
      <p:ext uri="{BB962C8B-B14F-4D97-AF65-F5344CB8AC3E}">
        <p14:creationId xmlns:p14="http://schemas.microsoft.com/office/powerpoint/2010/main" val="39093312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8471338" cy="3841847"/>
          </a:xfrm>
        </p:spPr>
        <p:txBody>
          <a:bodyPr anchor="t"/>
          <a:lstStyle/>
          <a:p>
            <a:pPr lvl="1" algn="just"/>
            <a:r>
              <a:rPr lang="en-US" sz="2400" dirty="0" err="1"/>
              <a:t>Thay</a:t>
            </a:r>
            <a:r>
              <a:rPr lang="en-US" sz="2400" dirty="0"/>
              <a:t> </a:t>
            </a:r>
            <a:r>
              <a:rPr lang="en-US" sz="2400" dirty="0" err="1"/>
              <a:t>đổi</a:t>
            </a:r>
            <a:r>
              <a:rPr lang="en-US" sz="2400" dirty="0"/>
              <a:t> </a:t>
            </a:r>
            <a:r>
              <a:rPr lang="en-US" sz="2400" dirty="0" err="1"/>
              <a:t>kiểu</a:t>
            </a:r>
            <a:r>
              <a:rPr lang="en-US" sz="2400" dirty="0"/>
              <a:t> </a:t>
            </a:r>
            <a:r>
              <a:rPr lang="en-US" sz="2400" dirty="0" err="1"/>
              <a:t>chữ</a:t>
            </a:r>
            <a:r>
              <a:rPr lang="en-US" sz="2400" dirty="0"/>
              <a:t> </a:t>
            </a:r>
            <a:r>
              <a:rPr lang="en-US" sz="2400" dirty="0" err="1"/>
              <a:t>và</a:t>
            </a:r>
            <a:r>
              <a:rPr lang="en-US" sz="2400" dirty="0"/>
              <a:t> </a:t>
            </a:r>
            <a:r>
              <a:rPr lang="en-US" sz="2400" dirty="0" err="1"/>
              <a:t>kích</a:t>
            </a:r>
            <a:r>
              <a:rPr lang="en-US" sz="2400" dirty="0"/>
              <a:t> </a:t>
            </a:r>
            <a:r>
              <a:rPr lang="en-US" sz="2400" dirty="0" err="1"/>
              <a:t>cỡ</a:t>
            </a:r>
            <a:r>
              <a:rPr lang="en-US" sz="2400" dirty="0"/>
              <a:t> </a:t>
            </a:r>
            <a:r>
              <a:rPr lang="en-US" sz="2400" dirty="0" err="1"/>
              <a:t>chữ</a:t>
            </a:r>
            <a:r>
              <a:rPr lang="en-US" sz="2400" dirty="0"/>
              <a:t> (</a:t>
            </a:r>
            <a:r>
              <a:rPr lang="en-US" sz="2400" dirty="0" err="1"/>
              <a:t>tt</a:t>
            </a:r>
            <a:r>
              <a:rPr lang="en-US" sz="2400" dirty="0"/>
              <a:t>)</a:t>
            </a:r>
          </a:p>
          <a:p>
            <a:pPr lvl="3" algn="just"/>
            <a:r>
              <a:rPr lang="vi-VN" dirty="0"/>
              <a:t>Hộp chọn Underline gồm các kiểu gạch chân văn bản.</a:t>
            </a:r>
          </a:p>
          <a:p>
            <a:pPr lvl="3" algn="just"/>
            <a:r>
              <a:rPr lang="vi-VN" dirty="0"/>
              <a:t>Hộp chọn Color gồm các màu chữ.</a:t>
            </a:r>
          </a:p>
          <a:p>
            <a:pPr lvl="3" algn="just"/>
            <a:r>
              <a:rPr lang="vi-VN" dirty="0"/>
              <a:t>Vùng Effects có 3 hiệu ứng cho văn bản là tạo nét gạch ngang ký tự (Strikethrough), chữ chỉ số trên (Superscript) và chữ chỉ số dưới (Subscript).</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30</a:t>
            </a:fld>
            <a:endParaRPr lang="en-US"/>
          </a:p>
        </p:txBody>
      </p:sp>
    </p:spTree>
    <p:extLst>
      <p:ext uri="{BB962C8B-B14F-4D97-AF65-F5344CB8AC3E}">
        <p14:creationId xmlns:p14="http://schemas.microsoft.com/office/powerpoint/2010/main" val="33040860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925417"/>
            <a:ext cx="8471338" cy="3841847"/>
          </a:xfrm>
        </p:spPr>
        <p:txBody>
          <a:bodyPr anchor="t"/>
          <a:lstStyle/>
          <a:p>
            <a:pPr lvl="1" algn="just"/>
            <a:r>
              <a:rPr lang="vi-VN" sz="2400" dirty="0"/>
              <a:t>Tạo khung viền</a:t>
            </a:r>
            <a:endParaRPr lang="en-US" sz="2400" dirty="0"/>
          </a:p>
          <a:p>
            <a:pPr lvl="2" algn="just"/>
            <a:r>
              <a:rPr lang="vi-VN" sz="2200" dirty="0"/>
              <a:t>Trong vùng lưới trên trang tính tồn tại các khung viền ô giúp người dùng phân biệt các ô, </a:t>
            </a:r>
            <a:endParaRPr lang="en-US" sz="2200" dirty="0"/>
          </a:p>
          <a:p>
            <a:pPr lvl="2" algn="just"/>
            <a:r>
              <a:rPr lang="en-US" sz="2200" dirty="0"/>
              <a:t>K</a:t>
            </a:r>
            <a:r>
              <a:rPr lang="vi-VN" sz="2200" dirty="0"/>
              <a:t>hung viền mặc định này không in được. </a:t>
            </a:r>
            <a:endParaRPr lang="en-US" sz="2200" dirty="0"/>
          </a:p>
          <a:p>
            <a:pPr lvl="2" algn="just"/>
            <a:r>
              <a:rPr lang="en-US" sz="2200" dirty="0"/>
              <a:t>C</a:t>
            </a:r>
            <a:r>
              <a:rPr lang="vi-VN" sz="2200" dirty="0"/>
              <a:t>ó thể ẩn các khung viền này trong toàn bộ trang tính bằng cách vào nhóm lệnh Show trên thẻ View và hủy đánh dấu ô chọn Gridlines.</a:t>
            </a:r>
          </a:p>
          <a:p>
            <a:pPr lvl="2" algn="just"/>
            <a:r>
              <a:rPr lang="en-US" sz="2200" dirty="0"/>
              <a:t>Đ</a:t>
            </a:r>
            <a:r>
              <a:rPr lang="vi-VN" sz="2200" dirty="0"/>
              <a:t>ịnh dạng khung viền cho các ô trong mỗi vùng sẽ giúp dễ dàng phân biệt các vùng dữ liệu đồng thời nhằm mục đích in ấn. </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31</a:t>
            </a:fld>
            <a:endParaRPr lang="en-US"/>
          </a:p>
        </p:txBody>
      </p:sp>
    </p:spTree>
    <p:extLst>
      <p:ext uri="{BB962C8B-B14F-4D97-AF65-F5344CB8AC3E}">
        <p14:creationId xmlns:p14="http://schemas.microsoft.com/office/powerpoint/2010/main" val="40893888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819151"/>
            <a:ext cx="5549462" cy="3948114"/>
          </a:xfrm>
        </p:spPr>
        <p:txBody>
          <a:bodyPr anchor="t"/>
          <a:lstStyle/>
          <a:p>
            <a:pPr lvl="1" algn="just"/>
            <a:r>
              <a:rPr lang="vi-VN" sz="2400" dirty="0"/>
              <a:t>Tạo khung viền</a:t>
            </a:r>
            <a:r>
              <a:rPr lang="en-US" sz="2400" dirty="0"/>
              <a:t> (</a:t>
            </a:r>
            <a:r>
              <a:rPr lang="en-US" sz="2400" dirty="0" err="1"/>
              <a:t>tt</a:t>
            </a:r>
            <a:r>
              <a:rPr lang="en-US" sz="2400" dirty="0"/>
              <a:t>)</a:t>
            </a:r>
          </a:p>
          <a:p>
            <a:pPr lvl="2" algn="just"/>
            <a:r>
              <a:rPr lang="vi-VN" sz="2200" dirty="0"/>
              <a:t>Có thể áp dụng khung viền cho tất cả các ô, hoặc chỉ bao xung quanh vùng, thậm chí bạn có thể tạo đường chéo trong ô.</a:t>
            </a:r>
          </a:p>
          <a:p>
            <a:pPr lvl="2" algn="just"/>
            <a:r>
              <a:rPr lang="vi-VN" sz="2200" dirty="0"/>
              <a:t>Trang Border của hộp thoại Format Cells cung cấp các tùy chọn định đạng khung viền, </a:t>
            </a:r>
            <a:endParaRPr lang="en-US" sz="2200" dirty="0"/>
          </a:p>
          <a:p>
            <a:pPr lvl="2" algn="just"/>
            <a:r>
              <a:rPr lang="en-US" sz="2200" dirty="0"/>
              <a:t>M</a:t>
            </a:r>
            <a:r>
              <a:rPr lang="vi-VN" sz="2200" dirty="0"/>
              <a:t>ở hộp thoại bằng cách nhấp chuột vào mũi tên của lệnh Format trong nhóm Cells trên thẻ Home và chọn lệnh Format Cells (phím tắt là Ctrl+1).</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32</a:t>
            </a:fld>
            <a:endParaRPr lang="en-US"/>
          </a:p>
        </p:txBody>
      </p:sp>
      <p:pic>
        <p:nvPicPr>
          <p:cNvPr id="8" name="Picture 7">
            <a:extLst>
              <a:ext uri="{FF2B5EF4-FFF2-40B4-BE49-F238E27FC236}">
                <a16:creationId xmlns:a16="http://schemas.microsoft.com/office/drawing/2014/main" id="{F75B67FB-6A30-4F87-ABC2-970327AFE4AC}"/>
              </a:ext>
            </a:extLst>
          </p:cNvPr>
          <p:cNvPicPr>
            <a:picLocks noChangeAspect="1"/>
          </p:cNvPicPr>
          <p:nvPr/>
        </p:nvPicPr>
        <p:blipFill rotWithShape="1">
          <a:blip r:embed="rId3">
            <a:extLst>
              <a:ext uri="{28A0092B-C50C-407E-A947-70E740481C1C}">
                <a14:useLocalDpi xmlns:a14="http://schemas.microsoft.com/office/drawing/2010/main" val="0"/>
              </a:ext>
            </a:extLst>
          </a:blip>
          <a:srcRect l="236" t="806" r="772" b="24785"/>
          <a:stretch/>
        </p:blipFill>
        <p:spPr>
          <a:xfrm>
            <a:off x="5843752" y="1901025"/>
            <a:ext cx="3110667" cy="2185463"/>
          </a:xfrm>
          <a:prstGeom prst="rect">
            <a:avLst/>
          </a:prstGeom>
          <a:ln>
            <a:solidFill>
              <a:schemeClr val="tx1"/>
            </a:solidFill>
          </a:ln>
        </p:spPr>
      </p:pic>
    </p:spTree>
    <p:extLst>
      <p:ext uri="{BB962C8B-B14F-4D97-AF65-F5344CB8AC3E}">
        <p14:creationId xmlns:p14="http://schemas.microsoft.com/office/powerpoint/2010/main" val="26761798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819151"/>
            <a:ext cx="8229600" cy="3948114"/>
          </a:xfrm>
        </p:spPr>
        <p:txBody>
          <a:bodyPr anchor="t"/>
          <a:lstStyle/>
          <a:p>
            <a:pPr lvl="1" algn="just"/>
            <a:r>
              <a:rPr lang="vi-VN" sz="2400" dirty="0"/>
              <a:t>Sử dụng màu nền và mẫu tô</a:t>
            </a:r>
            <a:endParaRPr lang="en-US" sz="2400" dirty="0"/>
          </a:p>
          <a:p>
            <a:pPr lvl="2" algn="just"/>
            <a:r>
              <a:rPr lang="vi-VN" sz="2200" dirty="0"/>
              <a:t>Định dạng màu nền và mẫu tô (Pattern) sẽ giúp thuận tiện xem dữ liệu trong trang tính hay làm nổi bật những vùng dữ liệu quan trọng. </a:t>
            </a:r>
            <a:endParaRPr lang="en-US" sz="2200" dirty="0"/>
          </a:p>
          <a:p>
            <a:pPr lvl="2" algn="just"/>
            <a:r>
              <a:rPr lang="vi-VN" sz="2200" dirty="0"/>
              <a:t>Nút lệnh Fill Color trong nhóm lệnh Font trên thẻ Home cho phép tạo nhanh màu nền cho các ô đã chọn</a:t>
            </a:r>
            <a:r>
              <a:rPr lang="en-US" sz="2200" dirty="0"/>
              <a:t>.</a:t>
            </a:r>
            <a:r>
              <a:rPr lang="vi-VN" sz="2200" dirty="0"/>
              <a:t> </a:t>
            </a:r>
          </a:p>
          <a:p>
            <a:pPr lvl="2" algn="just"/>
            <a:r>
              <a:rPr lang="vi-VN" sz="2200" dirty="0"/>
              <a:t>Trang Fill của hộp thoại Format Cells cung cấp đầy đủ các tùy chọn định dạng màu nền và mẫu nền.</a:t>
            </a:r>
          </a:p>
          <a:p>
            <a:pPr lvl="1" algn="just"/>
            <a:endParaRPr lang="vi-VN" sz="2200"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33</a:t>
            </a:fld>
            <a:endParaRPr lang="en-US"/>
          </a:p>
        </p:txBody>
      </p:sp>
    </p:spTree>
    <p:extLst>
      <p:ext uri="{BB962C8B-B14F-4D97-AF65-F5344CB8AC3E}">
        <p14:creationId xmlns:p14="http://schemas.microsoft.com/office/powerpoint/2010/main" val="40815648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819151"/>
            <a:ext cx="5108028" cy="3948114"/>
          </a:xfrm>
        </p:spPr>
        <p:txBody>
          <a:bodyPr anchor="ctr"/>
          <a:lstStyle/>
          <a:p>
            <a:pPr lvl="1" algn="just"/>
            <a:r>
              <a:rPr lang="vi-VN" sz="2400" dirty="0"/>
              <a:t>Sử dụng màu nền và mẫu tô</a:t>
            </a:r>
            <a:r>
              <a:rPr lang="en-US" sz="2400" dirty="0"/>
              <a:t> (</a:t>
            </a:r>
            <a:r>
              <a:rPr lang="en-US" sz="2400" dirty="0" err="1"/>
              <a:t>tt</a:t>
            </a:r>
            <a:r>
              <a:rPr lang="en-US" sz="2400" dirty="0"/>
              <a:t>)</a:t>
            </a:r>
          </a:p>
          <a:p>
            <a:pPr lvl="3" algn="just"/>
            <a:r>
              <a:rPr lang="vi-VN" dirty="0"/>
              <a:t>Vùng Background là bảng màu nền thông thường.</a:t>
            </a:r>
          </a:p>
          <a:p>
            <a:pPr lvl="3" algn="just"/>
            <a:r>
              <a:rPr lang="vi-VN" dirty="0"/>
              <a:t>Hộp chọn Pattern Style gồm các mẫu tô.</a:t>
            </a:r>
          </a:p>
          <a:p>
            <a:pPr lvl="3" algn="just"/>
            <a:r>
              <a:rPr lang="vi-VN" dirty="0"/>
              <a:t>Hộp chọn Pattern Color cho phép chọn màu cho mẫu tô.</a:t>
            </a:r>
          </a:p>
          <a:p>
            <a:pPr lvl="2"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34</a:t>
            </a:fld>
            <a:endParaRPr lang="en-US"/>
          </a:p>
        </p:txBody>
      </p:sp>
      <p:pic>
        <p:nvPicPr>
          <p:cNvPr id="10" name="Picture 9">
            <a:extLst>
              <a:ext uri="{FF2B5EF4-FFF2-40B4-BE49-F238E27FC236}">
                <a16:creationId xmlns:a16="http://schemas.microsoft.com/office/drawing/2014/main" id="{64A3B389-B72A-414B-A754-ECAD4B16F2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6911" y="1236078"/>
            <a:ext cx="3540908" cy="3114259"/>
          </a:xfrm>
          <a:prstGeom prst="rect">
            <a:avLst/>
          </a:prstGeom>
        </p:spPr>
      </p:pic>
    </p:spTree>
    <p:extLst>
      <p:ext uri="{BB962C8B-B14F-4D97-AF65-F5344CB8AC3E}">
        <p14:creationId xmlns:p14="http://schemas.microsoft.com/office/powerpoint/2010/main" val="11909574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90" y="819151"/>
            <a:ext cx="5108028" cy="3948114"/>
          </a:xfrm>
        </p:spPr>
        <p:txBody>
          <a:bodyPr anchor="ctr"/>
          <a:lstStyle/>
          <a:p>
            <a:pPr lvl="1" algn="just"/>
            <a:r>
              <a:rPr lang="vi-VN" sz="2400" dirty="0"/>
              <a:t>Sử dụng màu nền và mẫu tô</a:t>
            </a:r>
            <a:r>
              <a:rPr lang="en-US" sz="2400" dirty="0"/>
              <a:t> (</a:t>
            </a:r>
            <a:r>
              <a:rPr lang="en-US" sz="2400" dirty="0" err="1"/>
              <a:t>tt</a:t>
            </a:r>
            <a:r>
              <a:rPr lang="en-US" sz="2400" dirty="0"/>
              <a:t>)</a:t>
            </a:r>
          </a:p>
          <a:p>
            <a:pPr lvl="2" algn="just"/>
            <a:r>
              <a:rPr lang="vi-VN" sz="2200" dirty="0"/>
              <a:t>Để tạo hiệu ứng màu nền, nhấp nút Fill Effects sẽ hiện hộp thoại Fill Effects cho phép phối màu Gradient theo hai màu. </a:t>
            </a:r>
          </a:p>
          <a:p>
            <a:pPr lvl="3" algn="just"/>
            <a:r>
              <a:rPr lang="vi-VN" sz="2000" dirty="0"/>
              <a:t>Các hộp chọn màu Color 1 và Color 2 cho phép chọn hai màu tô.</a:t>
            </a:r>
          </a:p>
          <a:p>
            <a:pPr lvl="3" algn="just"/>
            <a:r>
              <a:rPr lang="vi-VN" sz="2000" dirty="0"/>
              <a:t>Vùng Shading styles gồm các tùy chọn cách thức phối màu.</a:t>
            </a:r>
          </a:p>
          <a:p>
            <a:pPr lvl="3" algn="just"/>
            <a:r>
              <a:rPr lang="vi-VN" sz="2000" dirty="0"/>
              <a:t>Vùng Variants gồm các kiểu phối màu khác nhau.</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35</a:t>
            </a:fld>
            <a:endParaRPr lang="en-US"/>
          </a:p>
        </p:txBody>
      </p:sp>
      <p:pic>
        <p:nvPicPr>
          <p:cNvPr id="9" name="Picture 8">
            <a:extLst>
              <a:ext uri="{FF2B5EF4-FFF2-40B4-BE49-F238E27FC236}">
                <a16:creationId xmlns:a16="http://schemas.microsoft.com/office/drawing/2014/main" id="{13180B46-A874-4A60-A3EB-861516A244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5061" y="819150"/>
            <a:ext cx="3124649" cy="3521622"/>
          </a:xfrm>
          <a:prstGeom prst="rect">
            <a:avLst/>
          </a:prstGeom>
        </p:spPr>
      </p:pic>
    </p:spTree>
    <p:extLst>
      <p:ext uri="{BB962C8B-B14F-4D97-AF65-F5344CB8AC3E}">
        <p14:creationId xmlns:p14="http://schemas.microsoft.com/office/powerpoint/2010/main" val="29045357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294289" y="819151"/>
            <a:ext cx="8282151" cy="3948114"/>
          </a:xfrm>
        </p:spPr>
        <p:txBody>
          <a:bodyPr anchor="t"/>
          <a:lstStyle/>
          <a:p>
            <a:pPr lvl="1" algn="just"/>
            <a:r>
              <a:rPr lang="vi-VN" sz="2400" dirty="0"/>
              <a:t>Sử dụng Format Painter</a:t>
            </a:r>
            <a:endParaRPr lang="en-US" sz="2400" dirty="0"/>
          </a:p>
          <a:p>
            <a:pPr lvl="2" algn="just"/>
            <a:r>
              <a:rPr lang="en-US" sz="2200" dirty="0"/>
              <a:t>S</a:t>
            </a:r>
            <a:r>
              <a:rPr lang="vi-VN" sz="2200" dirty="0"/>
              <a:t>ử dụng lệnh Format Painter trong nhóm Clipboard trên thẻ Home </a:t>
            </a:r>
            <a:r>
              <a:rPr lang="en-US" sz="2200" dirty="0" err="1"/>
              <a:t>để</a:t>
            </a:r>
            <a:r>
              <a:rPr lang="en-US" sz="2200" dirty="0"/>
              <a:t> </a:t>
            </a:r>
            <a:r>
              <a:rPr lang="en-US" sz="2200" dirty="0" err="1"/>
              <a:t>sao</a:t>
            </a:r>
            <a:r>
              <a:rPr lang="en-US" sz="2200" dirty="0"/>
              <a:t> </a:t>
            </a:r>
            <a:r>
              <a:rPr lang="en-US" sz="2200" dirty="0" err="1"/>
              <a:t>chép</a:t>
            </a:r>
            <a:r>
              <a:rPr lang="en-US" sz="2200" dirty="0"/>
              <a:t> </a:t>
            </a:r>
            <a:r>
              <a:rPr lang="en-US" sz="2200" dirty="0" err="1"/>
              <a:t>và</a:t>
            </a:r>
            <a:r>
              <a:rPr lang="en-US" sz="2200" dirty="0"/>
              <a:t> </a:t>
            </a:r>
            <a:r>
              <a:rPr lang="en-US" sz="2200" dirty="0" err="1"/>
              <a:t>dán</a:t>
            </a:r>
            <a:r>
              <a:rPr lang="en-US" sz="2200" dirty="0"/>
              <a:t> </a:t>
            </a:r>
            <a:r>
              <a:rPr lang="en-US" sz="2200" dirty="0" err="1"/>
              <a:t>định</a:t>
            </a:r>
            <a:r>
              <a:rPr lang="en-US" sz="2200" dirty="0"/>
              <a:t> </a:t>
            </a:r>
            <a:r>
              <a:rPr lang="en-US" sz="2200" dirty="0" err="1"/>
              <a:t>dạng</a:t>
            </a:r>
            <a:r>
              <a:rPr lang="en-US" sz="2200" dirty="0"/>
              <a:t> </a:t>
            </a:r>
            <a:r>
              <a:rPr lang="en-US" sz="2200" dirty="0" err="1"/>
              <a:t>từ</a:t>
            </a:r>
            <a:r>
              <a:rPr lang="en-US" sz="2200" dirty="0"/>
              <a:t> </a:t>
            </a:r>
            <a:r>
              <a:rPr lang="en-US" sz="2200" dirty="0" err="1"/>
              <a:t>các</a:t>
            </a:r>
            <a:r>
              <a:rPr lang="en-US" sz="2200" dirty="0"/>
              <a:t> ô </a:t>
            </a:r>
            <a:r>
              <a:rPr lang="en-US" sz="2200" dirty="0" err="1"/>
              <a:t>nguồn</a:t>
            </a:r>
            <a:r>
              <a:rPr lang="vi-VN" sz="2200" dirty="0"/>
              <a:t>: </a:t>
            </a:r>
          </a:p>
          <a:p>
            <a:pPr lvl="3" algn="just"/>
            <a:r>
              <a:rPr lang="vi-VN" sz="2000" dirty="0"/>
              <a:t>Chọn ô nguồn và nhấp lệnh Format Painter, nhấp chuột vào ô đích hoặc giữ nút chuột đồng thời rê chuột trên các ô cần áp dụng định dạng.</a:t>
            </a:r>
          </a:p>
          <a:p>
            <a:pPr lvl="3" algn="just"/>
            <a:r>
              <a:rPr lang="en-US" sz="2000" dirty="0"/>
              <a:t>N</a:t>
            </a:r>
            <a:r>
              <a:rPr lang="vi-VN" sz="2000" dirty="0"/>
              <a:t>hấp đúp chuột trên nút lệnh Format Painter </a:t>
            </a:r>
            <a:r>
              <a:rPr lang="en-US" sz="2000" dirty="0"/>
              <a:t>(</a:t>
            </a:r>
            <a:r>
              <a:rPr lang="en-US" sz="2000" dirty="0" err="1"/>
              <a:t>sao</a:t>
            </a:r>
            <a:r>
              <a:rPr lang="en-US" sz="2000" dirty="0"/>
              <a:t> </a:t>
            </a:r>
            <a:r>
              <a:rPr lang="en-US" sz="2000" dirty="0" err="1"/>
              <a:t>chép</a:t>
            </a:r>
            <a:r>
              <a:rPr lang="en-US" sz="2000" dirty="0"/>
              <a:t> </a:t>
            </a:r>
            <a:r>
              <a:rPr lang="en-US" sz="2000" dirty="0" err="1"/>
              <a:t>định</a:t>
            </a:r>
            <a:r>
              <a:rPr lang="en-US" sz="2000" dirty="0"/>
              <a:t> </a:t>
            </a:r>
            <a:r>
              <a:rPr lang="en-US" sz="2000" dirty="0" err="1"/>
              <a:t>dạng</a:t>
            </a:r>
            <a:r>
              <a:rPr lang="en-US" sz="2000" dirty="0"/>
              <a:t> </a:t>
            </a:r>
            <a:r>
              <a:rPr lang="en-US" sz="2000" dirty="0" err="1"/>
              <a:t>cho</a:t>
            </a:r>
            <a:r>
              <a:rPr lang="en-US" sz="2000" dirty="0"/>
              <a:t> </a:t>
            </a:r>
            <a:r>
              <a:rPr lang="en-US" sz="2000" dirty="0" err="1"/>
              <a:t>nhiều</a:t>
            </a:r>
            <a:r>
              <a:rPr lang="en-US" sz="2000" dirty="0"/>
              <a:t> </a:t>
            </a:r>
            <a:r>
              <a:rPr lang="en-US" sz="2000" dirty="0" err="1"/>
              <a:t>vùng</a:t>
            </a:r>
            <a:r>
              <a:rPr lang="en-US" sz="2000" dirty="0"/>
              <a:t>),  </a:t>
            </a:r>
            <a:r>
              <a:rPr lang="vi-VN" sz="2000" dirty="0"/>
              <a:t>sau đó rê chuột trên các vùng đích, cuối cùng nhấn phím Esc để kết thúc.</a:t>
            </a:r>
          </a:p>
          <a:p>
            <a:pPr lvl="1" algn="just"/>
            <a:endParaRPr lang="vi-VN" sz="2200"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36</a:t>
            </a:fld>
            <a:endParaRPr lang="en-US"/>
          </a:p>
        </p:txBody>
      </p:sp>
    </p:spTree>
    <p:extLst>
      <p:ext uri="{BB962C8B-B14F-4D97-AF65-F5344CB8AC3E}">
        <p14:creationId xmlns:p14="http://schemas.microsoft.com/office/powerpoint/2010/main" val="12568546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Xóa</a:t>
            </a:r>
            <a:r>
              <a:rPr lang="en-US" dirty="0"/>
              <a:t> </a:t>
            </a:r>
            <a:r>
              <a:rPr lang="en-US" dirty="0" err="1"/>
              <a:t>nội</a:t>
            </a:r>
            <a:r>
              <a:rPr lang="en-US" dirty="0"/>
              <a:t> dung </a:t>
            </a:r>
            <a:r>
              <a:rPr lang="en-US" dirty="0" err="1"/>
              <a:t>và</a:t>
            </a:r>
            <a:r>
              <a:rPr lang="en-US" dirty="0"/>
              <a:t> </a:t>
            </a:r>
            <a:r>
              <a:rPr lang="en-US" dirty="0" err="1"/>
              <a:t>định</a:t>
            </a:r>
            <a:r>
              <a:rPr lang="en-US" dirty="0"/>
              <a:t> </a:t>
            </a:r>
            <a:r>
              <a:rPr lang="en-US" dirty="0" err="1"/>
              <a:t>dạng</a:t>
            </a:r>
            <a:r>
              <a:rPr lang="en-US" dirty="0"/>
              <a:t> </a:t>
            </a:r>
            <a:r>
              <a:rPr lang="en-US" dirty="0" err="1"/>
              <a:t>của</a:t>
            </a:r>
            <a:r>
              <a:rPr lang="en-US" dirty="0"/>
              <a:t> ô</a:t>
            </a:r>
          </a:p>
        </p:txBody>
      </p:sp>
      <p:sp>
        <p:nvSpPr>
          <p:cNvPr id="3" name="Content Placeholder 2"/>
          <p:cNvSpPr>
            <a:spLocks noGrp="1"/>
          </p:cNvSpPr>
          <p:nvPr>
            <p:ph type="body" sz="quarter" idx="13"/>
          </p:nvPr>
        </p:nvSpPr>
        <p:spPr>
          <a:xfrm>
            <a:off x="294289" y="819151"/>
            <a:ext cx="8282151" cy="3948114"/>
          </a:xfrm>
        </p:spPr>
        <p:txBody>
          <a:bodyPr anchor="t"/>
          <a:lstStyle/>
          <a:p>
            <a:pPr lvl="1" algn="just"/>
            <a:r>
              <a:rPr lang="vi-VN" sz="2400" dirty="0"/>
              <a:t>Khi nhấn phím Delete để xóa dữ liệu trong các ô thì thao tác này chỉ xóa nội dung của ô, </a:t>
            </a:r>
            <a:endParaRPr lang="en-US" sz="2400" dirty="0"/>
          </a:p>
          <a:p>
            <a:pPr lvl="1" algn="just"/>
            <a:r>
              <a:rPr lang="en-US" sz="2400" dirty="0"/>
              <a:t>C</a:t>
            </a:r>
            <a:r>
              <a:rPr lang="vi-VN" sz="2400" dirty="0"/>
              <a:t>ác định dạng, chú thích ô (Comment) và các siêu liên kết (Hyperlink) nếu có sẽ vẫn tồn tại. </a:t>
            </a:r>
            <a:endParaRPr lang="en-US" sz="2400" dirty="0"/>
          </a:p>
          <a:p>
            <a:pPr lvl="1" algn="just"/>
            <a:r>
              <a:rPr lang="vi-VN" sz="2400" dirty="0"/>
              <a:t>Lệnh Clear trong nhóm Editing trên thẻ Home cho phép tùy chọn xóa toàn bộ nội dung trong các ô hay chỉ xóa một số tính chất cụ thể của ô</a:t>
            </a:r>
            <a:endParaRPr lang="vi-VN" sz="2200"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37</a:t>
            </a:fld>
            <a:endParaRPr lang="en-US"/>
          </a:p>
        </p:txBody>
      </p:sp>
    </p:spTree>
    <p:extLst>
      <p:ext uri="{BB962C8B-B14F-4D97-AF65-F5344CB8AC3E}">
        <p14:creationId xmlns:p14="http://schemas.microsoft.com/office/powerpoint/2010/main" val="18705801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Xóa</a:t>
            </a:r>
            <a:r>
              <a:rPr lang="en-US" dirty="0"/>
              <a:t> </a:t>
            </a:r>
            <a:r>
              <a:rPr lang="en-US" dirty="0" err="1"/>
              <a:t>nội</a:t>
            </a:r>
            <a:r>
              <a:rPr lang="en-US" dirty="0"/>
              <a:t> dung </a:t>
            </a:r>
            <a:r>
              <a:rPr lang="en-US" dirty="0" err="1"/>
              <a:t>và</a:t>
            </a:r>
            <a:r>
              <a:rPr lang="en-US" dirty="0"/>
              <a:t> </a:t>
            </a:r>
            <a:r>
              <a:rPr lang="en-US" dirty="0" err="1"/>
              <a:t>định</a:t>
            </a:r>
            <a:r>
              <a:rPr lang="en-US" dirty="0"/>
              <a:t> </a:t>
            </a:r>
            <a:r>
              <a:rPr lang="en-US" dirty="0" err="1"/>
              <a:t>dạng</a:t>
            </a:r>
            <a:r>
              <a:rPr lang="en-US" dirty="0"/>
              <a:t> </a:t>
            </a:r>
            <a:r>
              <a:rPr lang="en-US" dirty="0" err="1"/>
              <a:t>của</a:t>
            </a:r>
            <a:r>
              <a:rPr lang="en-US" dirty="0"/>
              <a:t> ô</a:t>
            </a:r>
          </a:p>
        </p:txBody>
      </p:sp>
      <p:sp>
        <p:nvSpPr>
          <p:cNvPr id="3" name="Content Placeholder 2"/>
          <p:cNvSpPr>
            <a:spLocks noGrp="1"/>
          </p:cNvSpPr>
          <p:nvPr>
            <p:ph type="body" sz="quarter" idx="13"/>
          </p:nvPr>
        </p:nvSpPr>
        <p:spPr>
          <a:xfrm>
            <a:off x="294289" y="819151"/>
            <a:ext cx="8282151" cy="3948114"/>
          </a:xfrm>
        </p:spPr>
        <p:txBody>
          <a:bodyPr anchor="t"/>
          <a:lstStyle/>
          <a:p>
            <a:pPr lvl="1" algn="just"/>
            <a:r>
              <a:rPr lang="en-US" sz="2400" dirty="0"/>
              <a:t>C</a:t>
            </a:r>
            <a:r>
              <a:rPr lang="vi-VN" sz="2400" dirty="0"/>
              <a:t>họn các ô và nhấp chuột trên nút lệnh Clear, sau đó chọn một trong các tùy chọn xóa:</a:t>
            </a:r>
          </a:p>
          <a:p>
            <a:pPr lvl="2" algn="just"/>
            <a:r>
              <a:rPr lang="vi-VN" sz="2200" dirty="0"/>
              <a:t>Clear All xóa toàn bộ nội dung và các tính chất của ô.</a:t>
            </a:r>
          </a:p>
          <a:p>
            <a:pPr lvl="2" algn="just"/>
            <a:r>
              <a:rPr lang="vi-VN" sz="2200" dirty="0"/>
              <a:t>Clear Formats chỉ xóa định dạng.</a:t>
            </a:r>
          </a:p>
          <a:p>
            <a:pPr lvl="2" algn="just"/>
            <a:r>
              <a:rPr lang="vi-VN" sz="2200" dirty="0"/>
              <a:t>Clear Contents chỉ xóa nội dung trong ô, tương tự phím Delete.</a:t>
            </a:r>
          </a:p>
          <a:p>
            <a:pPr lvl="2" algn="just"/>
            <a:r>
              <a:rPr lang="vi-VN" sz="2200" dirty="0"/>
              <a:t>Clear Comments chỉ xóa các chú thích của ô.</a:t>
            </a:r>
          </a:p>
          <a:p>
            <a:pPr lvl="2" algn="just"/>
            <a:r>
              <a:rPr lang="vi-VN" sz="2200" dirty="0"/>
              <a:t>Clear Hyperlinks hủy các siêu liên kết trong ô nhưng không xóa nội dung văn bản và định dạng của văn bản.</a:t>
            </a:r>
          </a:p>
          <a:p>
            <a:pPr lvl="2" algn="just"/>
            <a:r>
              <a:rPr lang="vi-VN" sz="2200" dirty="0"/>
              <a:t>Remove Hyperlinks: hủy các siêu liên kết đồng thời xóa các định dạng của văn bản trong ô, nhưng không xóa nội dung của ô.</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38</a:t>
            </a:fld>
            <a:endParaRPr lang="en-US"/>
          </a:p>
        </p:txBody>
      </p:sp>
    </p:spTree>
    <p:extLst>
      <p:ext uri="{BB962C8B-B14F-4D97-AF65-F5344CB8AC3E}">
        <p14:creationId xmlns:p14="http://schemas.microsoft.com/office/powerpoint/2010/main" val="39535884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Chủ</a:t>
            </a:r>
            <a:r>
              <a:rPr lang="en-US" dirty="0"/>
              <a:t> </a:t>
            </a:r>
            <a:r>
              <a:rPr lang="en-US" dirty="0" err="1"/>
              <a:t>đề</a:t>
            </a:r>
            <a:r>
              <a:rPr lang="en-US" dirty="0"/>
              <a:t> (Themes)</a:t>
            </a:r>
          </a:p>
        </p:txBody>
      </p:sp>
      <p:sp>
        <p:nvSpPr>
          <p:cNvPr id="3" name="Content Placeholder 2"/>
          <p:cNvSpPr>
            <a:spLocks noGrp="1"/>
          </p:cNvSpPr>
          <p:nvPr>
            <p:ph type="body" sz="quarter" idx="13"/>
          </p:nvPr>
        </p:nvSpPr>
        <p:spPr>
          <a:xfrm>
            <a:off x="294289" y="977462"/>
            <a:ext cx="8392511" cy="3626070"/>
          </a:xfrm>
        </p:spPr>
        <p:txBody>
          <a:bodyPr anchor="t"/>
          <a:lstStyle/>
          <a:p>
            <a:pPr lvl="1" algn="just"/>
            <a:r>
              <a:rPr lang="vi-VN" sz="2400" dirty="0"/>
              <a:t>Chủ đề tài liệu là một tập hợp các định dạng về màu sắc, kiểu chữ, và hiệu ứng hiển thị hình ảnh. </a:t>
            </a:r>
            <a:endParaRPr lang="en-US" sz="2400" dirty="0"/>
          </a:p>
          <a:p>
            <a:pPr lvl="1" algn="just"/>
            <a:r>
              <a:rPr lang="en-US" sz="2400" dirty="0" err="1"/>
              <a:t>Khi</a:t>
            </a:r>
            <a:r>
              <a:rPr lang="vi-VN" sz="2400" dirty="0"/>
              <a:t> áp dụng một chủ đề cho sổ tính, khi đó tất cả các trang tính sẽ được trình bày một cách nhất quán theo chủ đề định dạng. </a:t>
            </a:r>
            <a:endParaRPr lang="en-US" sz="2400" dirty="0"/>
          </a:p>
          <a:p>
            <a:pPr lvl="1" algn="just"/>
            <a:r>
              <a:rPr lang="vi-VN" sz="2400" dirty="0"/>
              <a:t>Một sổ tính mới được áp dụng chủ đề mặc định là Office.</a:t>
            </a:r>
            <a:endParaRPr lang="vi-VN" sz="2200"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39</a:t>
            </a:fld>
            <a:endParaRPr lang="en-US"/>
          </a:p>
        </p:txBody>
      </p:sp>
    </p:spTree>
    <p:extLst>
      <p:ext uri="{BB962C8B-B14F-4D97-AF65-F5344CB8AC3E}">
        <p14:creationId xmlns:p14="http://schemas.microsoft.com/office/powerpoint/2010/main" val="5770357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136634" y="925417"/>
            <a:ext cx="4435366" cy="3627533"/>
          </a:xfrm>
        </p:spPr>
        <p:txBody>
          <a:bodyPr anchor="ctr"/>
          <a:lstStyle/>
          <a:p>
            <a:pPr algn="just"/>
            <a:r>
              <a:rPr lang="vi-VN" dirty="0"/>
              <a:t>Thao tác định dạng (Formatting) làm thay đổi hình thức trình bày dữ liệu trong các ô, bao gồm</a:t>
            </a:r>
            <a:r>
              <a:rPr lang="en-US" dirty="0"/>
              <a:t>:</a:t>
            </a:r>
          </a:p>
          <a:p>
            <a:pPr lvl="1" algn="just"/>
            <a:r>
              <a:rPr lang="en-US" dirty="0"/>
              <a:t>T</a:t>
            </a:r>
            <a:r>
              <a:rPr lang="vi-VN" dirty="0"/>
              <a:t>hay đổi màu nền, khung viền, canh lề cho nội dung trong các ô. </a:t>
            </a:r>
            <a:endParaRPr lang="en-US" dirty="0"/>
          </a:p>
          <a:p>
            <a:pPr lvl="1" algn="just"/>
            <a:r>
              <a:rPr lang="en-US" dirty="0"/>
              <a:t>V</a:t>
            </a:r>
            <a:r>
              <a:rPr lang="vi-VN" dirty="0"/>
              <a:t>iệc định dạng chỉ thay đổi cách thức hiển thị mà không làm thay đổi bản chất của dữ liệu</a:t>
            </a:r>
            <a:r>
              <a:rPr lang="en-US" dirty="0"/>
              <a:t>.</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a:t>
            </a:fld>
            <a:endParaRPr lang="en-US"/>
          </a:p>
        </p:txBody>
      </p:sp>
      <p:pic>
        <p:nvPicPr>
          <p:cNvPr id="7" name="Picture 6">
            <a:extLst>
              <a:ext uri="{FF2B5EF4-FFF2-40B4-BE49-F238E27FC236}">
                <a16:creationId xmlns:a16="http://schemas.microsoft.com/office/drawing/2014/main" id="{B08DDD40-4854-4F38-891F-2DA68F25C6A2}"/>
              </a:ext>
            </a:extLst>
          </p:cNvPr>
          <p:cNvPicPr>
            <a:picLocks noChangeAspect="1"/>
          </p:cNvPicPr>
          <p:nvPr/>
        </p:nvPicPr>
        <p:blipFill rotWithShape="1">
          <a:blip r:embed="rId2"/>
          <a:srcRect l="3499" r="15345" b="9791"/>
          <a:stretch/>
        </p:blipFill>
        <p:spPr>
          <a:xfrm>
            <a:off x="4766442" y="1731325"/>
            <a:ext cx="4240924" cy="2015716"/>
          </a:xfrm>
          <a:prstGeom prst="rect">
            <a:avLst/>
          </a:prstGeom>
        </p:spPr>
      </p:pic>
    </p:spTree>
    <p:extLst>
      <p:ext uri="{BB962C8B-B14F-4D97-AF65-F5344CB8AC3E}">
        <p14:creationId xmlns:p14="http://schemas.microsoft.com/office/powerpoint/2010/main" val="26842800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Chủ</a:t>
            </a:r>
            <a:r>
              <a:rPr lang="en-US" dirty="0"/>
              <a:t> </a:t>
            </a:r>
            <a:r>
              <a:rPr lang="en-US" dirty="0" err="1"/>
              <a:t>đề</a:t>
            </a:r>
            <a:r>
              <a:rPr lang="en-US" dirty="0"/>
              <a:t> (Themes)</a:t>
            </a:r>
          </a:p>
        </p:txBody>
      </p:sp>
      <p:sp>
        <p:nvSpPr>
          <p:cNvPr id="3" name="Content Placeholder 2"/>
          <p:cNvSpPr>
            <a:spLocks noGrp="1"/>
          </p:cNvSpPr>
          <p:nvPr>
            <p:ph type="body" sz="quarter" idx="13"/>
          </p:nvPr>
        </p:nvSpPr>
        <p:spPr>
          <a:xfrm>
            <a:off x="294290" y="977462"/>
            <a:ext cx="4372304" cy="3626070"/>
          </a:xfrm>
        </p:spPr>
        <p:txBody>
          <a:bodyPr anchor="ctr"/>
          <a:lstStyle/>
          <a:p>
            <a:pPr lvl="1" algn="just"/>
            <a:r>
              <a:rPr lang="vi-VN" sz="2400" dirty="0"/>
              <a:t>Sử dụng chủ đề</a:t>
            </a:r>
            <a:endParaRPr lang="en-US" sz="2400" dirty="0"/>
          </a:p>
          <a:p>
            <a:pPr lvl="2" algn="just"/>
            <a:r>
              <a:rPr lang="vi-VN" sz="2200" dirty="0"/>
              <a:t>Excel cung cấp khá nhiều chủ đề định dạng, </a:t>
            </a:r>
            <a:endParaRPr lang="en-US" sz="2200" dirty="0"/>
          </a:p>
          <a:p>
            <a:pPr lvl="2" algn="just"/>
            <a:r>
              <a:rPr lang="en-US" sz="2200" dirty="0"/>
              <a:t>S</a:t>
            </a:r>
            <a:r>
              <a:rPr lang="vi-VN" sz="2200" dirty="0"/>
              <a:t>au khi một chủ đề </a:t>
            </a:r>
            <a:r>
              <a:rPr lang="en-US" sz="2200" dirty="0" err="1"/>
              <a:t>được</a:t>
            </a:r>
            <a:r>
              <a:rPr lang="en-US" sz="2200" dirty="0"/>
              <a:t> </a:t>
            </a:r>
            <a:r>
              <a:rPr lang="en-US" sz="2200" dirty="0" err="1"/>
              <a:t>chọn</a:t>
            </a:r>
            <a:r>
              <a:rPr lang="en-US" sz="2200" dirty="0"/>
              <a:t>, ng</a:t>
            </a:r>
            <a:r>
              <a:rPr lang="vi-VN" sz="2200" dirty="0"/>
              <a:t>ư</a:t>
            </a:r>
            <a:r>
              <a:rPr lang="en-US" sz="2200" dirty="0" err="1"/>
              <a:t>ời</a:t>
            </a:r>
            <a:r>
              <a:rPr lang="en-US" sz="2200" dirty="0"/>
              <a:t> </a:t>
            </a:r>
            <a:r>
              <a:rPr lang="en-US" sz="2200" dirty="0" err="1"/>
              <a:t>dùng</a:t>
            </a:r>
            <a:r>
              <a:rPr lang="vi-VN" sz="2200" dirty="0"/>
              <a:t> có thể chọn những tập định dạng màu sắc, kiểu chữ, hiệu ứng hiển thị khác nhau cho chủ đề.</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40</a:t>
            </a:fld>
            <a:endParaRPr lang="en-US"/>
          </a:p>
        </p:txBody>
      </p:sp>
      <p:pic>
        <p:nvPicPr>
          <p:cNvPr id="8" name="Picture 7">
            <a:extLst>
              <a:ext uri="{FF2B5EF4-FFF2-40B4-BE49-F238E27FC236}">
                <a16:creationId xmlns:a16="http://schemas.microsoft.com/office/drawing/2014/main" id="{227DFB07-004D-4C0B-BE03-5C43A65430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6594" y="1856293"/>
            <a:ext cx="4288220" cy="2095816"/>
          </a:xfrm>
          <a:prstGeom prst="rect">
            <a:avLst/>
          </a:prstGeom>
          <a:ln>
            <a:solidFill>
              <a:schemeClr val="tx1"/>
            </a:solidFill>
          </a:ln>
        </p:spPr>
      </p:pic>
    </p:spTree>
    <p:extLst>
      <p:ext uri="{BB962C8B-B14F-4D97-AF65-F5344CB8AC3E}">
        <p14:creationId xmlns:p14="http://schemas.microsoft.com/office/powerpoint/2010/main" val="4970263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Chủ</a:t>
            </a:r>
            <a:r>
              <a:rPr lang="en-US" dirty="0"/>
              <a:t> </a:t>
            </a:r>
            <a:r>
              <a:rPr lang="en-US" dirty="0" err="1"/>
              <a:t>đề</a:t>
            </a:r>
            <a:r>
              <a:rPr lang="en-US" dirty="0"/>
              <a:t> (Themes)</a:t>
            </a:r>
          </a:p>
        </p:txBody>
      </p:sp>
      <p:sp>
        <p:nvSpPr>
          <p:cNvPr id="3" name="Content Placeholder 2"/>
          <p:cNvSpPr>
            <a:spLocks noGrp="1"/>
          </p:cNvSpPr>
          <p:nvPr>
            <p:ph type="body" sz="quarter" idx="13"/>
          </p:nvPr>
        </p:nvSpPr>
        <p:spPr>
          <a:xfrm>
            <a:off x="84083" y="1068825"/>
            <a:ext cx="3457903" cy="3626070"/>
          </a:xfrm>
        </p:spPr>
        <p:txBody>
          <a:bodyPr anchor="ctr"/>
          <a:lstStyle/>
          <a:p>
            <a:pPr lvl="1" algn="just"/>
            <a:r>
              <a:rPr lang="vi-VN" sz="2400" dirty="0"/>
              <a:t>Hiệu chỉnh chủ đề</a:t>
            </a:r>
            <a:endParaRPr lang="en-US" sz="2400" dirty="0"/>
          </a:p>
          <a:p>
            <a:pPr lvl="2" algn="just"/>
            <a:r>
              <a:rPr lang="en-US" sz="2200" dirty="0"/>
              <a:t>C</a:t>
            </a:r>
            <a:r>
              <a:rPr lang="vi-VN" sz="2200" dirty="0"/>
              <a:t>ó thể hiệu chỉnh chủ đề bằng cách tạo các Theme Colors và Theme Fonts mới sau đó lưu lại với một tên để sử dụng về sau.</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41</a:t>
            </a:fld>
            <a:endParaRPr lang="en-US"/>
          </a:p>
        </p:txBody>
      </p:sp>
      <p:pic>
        <p:nvPicPr>
          <p:cNvPr id="10" name="Picture 9">
            <a:extLst>
              <a:ext uri="{FF2B5EF4-FFF2-40B4-BE49-F238E27FC236}">
                <a16:creationId xmlns:a16="http://schemas.microsoft.com/office/drawing/2014/main" id="{01AD41B1-D6E0-49F3-8A55-4DD5CD7EF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638" y="1312273"/>
            <a:ext cx="2789950" cy="2879835"/>
          </a:xfrm>
          <a:prstGeom prst="rect">
            <a:avLst/>
          </a:prstGeom>
        </p:spPr>
      </p:pic>
      <p:pic>
        <p:nvPicPr>
          <p:cNvPr id="13" name="Picture 12">
            <a:extLst>
              <a:ext uri="{FF2B5EF4-FFF2-40B4-BE49-F238E27FC236}">
                <a16:creationId xmlns:a16="http://schemas.microsoft.com/office/drawing/2014/main" id="{E67CAE5C-E74D-464F-8CDD-34D2315222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200" y="1687666"/>
            <a:ext cx="2392701" cy="1096256"/>
          </a:xfrm>
          <a:prstGeom prst="rect">
            <a:avLst/>
          </a:prstGeom>
          <a:ln>
            <a:solidFill>
              <a:schemeClr val="tx1"/>
            </a:solidFill>
          </a:ln>
        </p:spPr>
      </p:pic>
      <p:pic>
        <p:nvPicPr>
          <p:cNvPr id="16" name="Picture 15">
            <a:extLst>
              <a:ext uri="{FF2B5EF4-FFF2-40B4-BE49-F238E27FC236}">
                <a16:creationId xmlns:a16="http://schemas.microsoft.com/office/drawing/2014/main" id="{E4312232-2F3F-40F6-9387-B79FDA479E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53200" y="2881860"/>
            <a:ext cx="2392702" cy="1032616"/>
          </a:xfrm>
          <a:prstGeom prst="rect">
            <a:avLst/>
          </a:prstGeom>
        </p:spPr>
      </p:pic>
    </p:spTree>
    <p:extLst>
      <p:ext uri="{BB962C8B-B14F-4D97-AF65-F5344CB8AC3E}">
        <p14:creationId xmlns:p14="http://schemas.microsoft.com/office/powerpoint/2010/main" val="38780520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Cell Styles</a:t>
            </a:r>
          </a:p>
        </p:txBody>
      </p:sp>
      <p:sp>
        <p:nvSpPr>
          <p:cNvPr id="3" name="Content Placeholder 2"/>
          <p:cNvSpPr>
            <a:spLocks noGrp="1"/>
          </p:cNvSpPr>
          <p:nvPr>
            <p:ph type="body" sz="quarter" idx="13"/>
          </p:nvPr>
        </p:nvSpPr>
        <p:spPr>
          <a:xfrm>
            <a:off x="325820" y="1061720"/>
            <a:ext cx="4246180" cy="3626070"/>
          </a:xfrm>
        </p:spPr>
        <p:txBody>
          <a:bodyPr anchor="t"/>
          <a:lstStyle/>
          <a:p>
            <a:pPr lvl="1" algn="just"/>
            <a:r>
              <a:rPr lang="vi-VN" sz="2400" dirty="0"/>
              <a:t>Cell Styles là một tập các định dạng ô được đặt tên, bao gồm định dạng số, canh lề, kiểu chữ, khung viền, màu nền… </a:t>
            </a:r>
            <a:endParaRPr lang="en-US" sz="2400" dirty="0"/>
          </a:p>
          <a:p>
            <a:pPr lvl="1" algn="just"/>
            <a:r>
              <a:rPr lang="vi-VN" sz="2400" dirty="0"/>
              <a:t>Cell Styles được sử dụng để áp dụng nhanh định dạng cho các ô thay vì thực hiện các tùy chọn định dạng riêng lẻ</a:t>
            </a:r>
            <a:r>
              <a:rPr lang="en-US" sz="2400" dirty="0"/>
              <a:t>.</a:t>
            </a:r>
            <a:endParaRPr lang="vi-VN" sz="2200"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42</a:t>
            </a:fld>
            <a:endParaRPr lang="en-US"/>
          </a:p>
        </p:txBody>
      </p:sp>
      <p:pic>
        <p:nvPicPr>
          <p:cNvPr id="12" name="Picture 11">
            <a:extLst>
              <a:ext uri="{FF2B5EF4-FFF2-40B4-BE49-F238E27FC236}">
                <a16:creationId xmlns:a16="http://schemas.microsoft.com/office/drawing/2014/main" id="{6B43A461-CBAA-44E4-B6DB-C8B2FB0B8483}"/>
              </a:ext>
            </a:extLst>
          </p:cNvPr>
          <p:cNvPicPr>
            <a:picLocks noChangeAspect="1"/>
          </p:cNvPicPr>
          <p:nvPr/>
        </p:nvPicPr>
        <p:blipFill rotWithShape="1">
          <a:blip r:embed="rId3">
            <a:extLst>
              <a:ext uri="{28A0092B-C50C-407E-A947-70E740481C1C}">
                <a14:useLocalDpi xmlns:a14="http://schemas.microsoft.com/office/drawing/2010/main" val="0"/>
              </a:ext>
            </a:extLst>
          </a:blip>
          <a:srcRect t="10403" r="430" b="392"/>
          <a:stretch/>
        </p:blipFill>
        <p:spPr bwMode="auto">
          <a:xfrm>
            <a:off x="4597477" y="1412718"/>
            <a:ext cx="4384412" cy="2850371"/>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10820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Cell Styles</a:t>
            </a:r>
          </a:p>
        </p:txBody>
      </p:sp>
      <p:sp>
        <p:nvSpPr>
          <p:cNvPr id="3" name="Content Placeholder 2"/>
          <p:cNvSpPr>
            <a:spLocks noGrp="1"/>
          </p:cNvSpPr>
          <p:nvPr>
            <p:ph type="body" sz="quarter" idx="13"/>
          </p:nvPr>
        </p:nvSpPr>
        <p:spPr>
          <a:xfrm>
            <a:off x="241737" y="980172"/>
            <a:ext cx="8360980" cy="3787092"/>
          </a:xfrm>
        </p:spPr>
        <p:txBody>
          <a:bodyPr anchor="t"/>
          <a:lstStyle/>
          <a:p>
            <a:pPr lvl="1" algn="just"/>
            <a:r>
              <a:rPr lang="vi-VN" dirty="0"/>
              <a:t>Excel cung cấp một tập các Style được xây dựng sẵn gọi là Quick Styles</a:t>
            </a:r>
            <a:r>
              <a:rPr lang="en-US" dirty="0"/>
              <a:t>.</a:t>
            </a:r>
            <a:r>
              <a:rPr lang="vi-VN" dirty="0"/>
              <a:t> </a:t>
            </a:r>
            <a:endParaRPr lang="en-US" dirty="0"/>
          </a:p>
          <a:p>
            <a:pPr lvl="1" algn="just"/>
            <a:r>
              <a:rPr lang="en-US" dirty="0"/>
              <a:t>D</a:t>
            </a:r>
            <a:r>
              <a:rPr lang="vi-VN" dirty="0"/>
              <a:t>anh sách này được truy cập qua lệnh Cell Styles trên thẻ Home nhóm lệnh Styles</a:t>
            </a:r>
            <a:r>
              <a:rPr lang="en-US" dirty="0"/>
              <a:t>.</a:t>
            </a:r>
            <a:r>
              <a:rPr lang="vi-VN" dirty="0"/>
              <a:t> </a:t>
            </a:r>
            <a:endParaRPr lang="en-US" dirty="0"/>
          </a:p>
          <a:p>
            <a:pPr lvl="1" algn="just"/>
            <a:r>
              <a:rPr lang="en-US" dirty="0"/>
              <a:t>M</a:t>
            </a:r>
            <a:r>
              <a:rPr lang="vi-VN" dirty="0"/>
              <a:t>ặc định các ô được áp dụng mẫu Normal.</a:t>
            </a:r>
          </a:p>
          <a:p>
            <a:pPr lvl="1" algn="just"/>
            <a:r>
              <a:rPr lang="en-US" dirty="0"/>
              <a:t>Ng</a:t>
            </a:r>
            <a:r>
              <a:rPr lang="vi-VN" dirty="0"/>
              <a:t>ư</a:t>
            </a:r>
            <a:r>
              <a:rPr lang="en-US" dirty="0" err="1"/>
              <a:t>ời</a:t>
            </a:r>
            <a:r>
              <a:rPr lang="en-US" dirty="0"/>
              <a:t> </a:t>
            </a:r>
            <a:r>
              <a:rPr lang="en-US" dirty="0" err="1"/>
              <a:t>dùng</a:t>
            </a:r>
            <a:r>
              <a:rPr lang="vi-VN" dirty="0"/>
              <a:t> có thể tự tạo các Style riêng hoặc hiệu chỉnh một Style, </a:t>
            </a:r>
            <a:endParaRPr lang="en-US" dirty="0"/>
          </a:p>
          <a:p>
            <a:pPr lvl="1" algn="just"/>
            <a:r>
              <a:rPr lang="en-US" dirty="0"/>
              <a:t>K</a:t>
            </a:r>
            <a:r>
              <a:rPr lang="vi-VN" dirty="0"/>
              <a:t>hi một Style được chỉnh sửa, Excel sẽ cập nhật thay đổi trên tất cả các ô được áp dụng Style này. </a:t>
            </a:r>
            <a:endParaRPr lang="en-US" dirty="0"/>
          </a:p>
          <a:p>
            <a:pPr lvl="1" algn="just"/>
            <a:r>
              <a:rPr lang="vi-VN" dirty="0"/>
              <a:t>Các định dạng của một Style được dựa trên chủ đề hiện tại của sổ tính, khi thay đổi chủ đề thì các Cell Style cũng được thay đổi theo.</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43</a:t>
            </a:fld>
            <a:endParaRPr lang="en-US"/>
          </a:p>
        </p:txBody>
      </p:sp>
    </p:spTree>
    <p:extLst>
      <p:ext uri="{BB962C8B-B14F-4D97-AF65-F5344CB8AC3E}">
        <p14:creationId xmlns:p14="http://schemas.microsoft.com/office/powerpoint/2010/main" val="23327835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a:t>
            </a:r>
            <a:r>
              <a:rPr lang="en-US" dirty="0" err="1"/>
              <a:t>có</a:t>
            </a:r>
            <a:r>
              <a:rPr lang="en-US" dirty="0"/>
              <a:t> </a:t>
            </a:r>
            <a:r>
              <a:rPr lang="en-US" dirty="0" err="1"/>
              <a:t>điều</a:t>
            </a:r>
            <a:r>
              <a:rPr lang="en-US" dirty="0"/>
              <a:t> </a:t>
            </a:r>
            <a:r>
              <a:rPr lang="en-US" dirty="0" err="1"/>
              <a:t>kiện</a:t>
            </a:r>
            <a:endParaRPr lang="en-US" dirty="0"/>
          </a:p>
        </p:txBody>
      </p:sp>
      <p:sp>
        <p:nvSpPr>
          <p:cNvPr id="3" name="Content Placeholder 2"/>
          <p:cNvSpPr>
            <a:spLocks noGrp="1"/>
          </p:cNvSpPr>
          <p:nvPr>
            <p:ph type="body" sz="quarter" idx="13"/>
          </p:nvPr>
        </p:nvSpPr>
        <p:spPr>
          <a:xfrm>
            <a:off x="157654" y="899661"/>
            <a:ext cx="8713077" cy="3787092"/>
          </a:xfrm>
        </p:spPr>
        <p:txBody>
          <a:bodyPr anchor="t"/>
          <a:lstStyle/>
          <a:p>
            <a:pPr lvl="1" algn="just"/>
            <a:r>
              <a:rPr lang="en-US" dirty="0"/>
              <a:t>Đ</a:t>
            </a:r>
            <a:r>
              <a:rPr lang="vi-VN" dirty="0"/>
              <a:t>ịnh dạng có điều kiện (Conditional formatting) </a:t>
            </a:r>
            <a:r>
              <a:rPr lang="en-US" dirty="0" err="1"/>
              <a:t>được</a:t>
            </a:r>
            <a:r>
              <a:rPr lang="vi-VN" dirty="0"/>
              <a:t> áp dụng định dạng cho các ô có chọn lọc, tùy thuộc vào giá trị dữ liệu trong ô. </a:t>
            </a:r>
            <a:endParaRPr lang="en-US" dirty="0"/>
          </a:p>
          <a:p>
            <a:pPr lvl="1" algn="just"/>
            <a:r>
              <a:rPr lang="en-US" dirty="0"/>
              <a:t>Đ</a:t>
            </a:r>
            <a:r>
              <a:rPr lang="vi-VN" dirty="0"/>
              <a:t>ịnh dạng có điều kiện giúp trình bày dữ liệu một cách trực quan, làm nổi bật những dữ liệu cần phân biệt.</a:t>
            </a:r>
            <a:endParaRPr lang="en-US" dirty="0"/>
          </a:p>
          <a:p>
            <a:pPr lvl="1" algn="just"/>
            <a:r>
              <a:rPr lang="en-US" dirty="0"/>
              <a:t>Excel </a:t>
            </a:r>
            <a:r>
              <a:rPr lang="en-US" dirty="0" err="1"/>
              <a:t>cung</a:t>
            </a:r>
            <a:r>
              <a:rPr lang="en-US" dirty="0"/>
              <a:t> </a:t>
            </a:r>
            <a:r>
              <a:rPr lang="en-US" dirty="0" err="1"/>
              <a:t>cấp</a:t>
            </a:r>
            <a:r>
              <a:rPr lang="en-US" dirty="0"/>
              <a:t> </a:t>
            </a:r>
            <a:r>
              <a:rPr lang="en-US" dirty="0" err="1"/>
              <a:t>một</a:t>
            </a:r>
            <a:r>
              <a:rPr lang="en-US" dirty="0"/>
              <a:t> </a:t>
            </a:r>
            <a:r>
              <a:rPr lang="en-US" dirty="0" err="1"/>
              <a:t>tập</a:t>
            </a:r>
            <a:r>
              <a:rPr lang="en-US" dirty="0"/>
              <a:t> </a:t>
            </a:r>
            <a:r>
              <a:rPr lang="en-US" dirty="0" err="1"/>
              <a:t>luật</a:t>
            </a:r>
            <a:r>
              <a:rPr lang="en-US" dirty="0"/>
              <a:t> </a:t>
            </a:r>
            <a:r>
              <a:rPr lang="en-US" dirty="0" err="1"/>
              <a:t>định</a:t>
            </a:r>
            <a:r>
              <a:rPr lang="en-US" dirty="0"/>
              <a:t> </a:t>
            </a:r>
            <a:r>
              <a:rPr lang="en-US" dirty="0" err="1"/>
              <a:t>dạng</a:t>
            </a:r>
            <a:r>
              <a:rPr lang="en-US" dirty="0"/>
              <a:t> (</a:t>
            </a:r>
            <a:r>
              <a:rPr lang="en-US" b="1" dirty="0"/>
              <a:t>Formatting rule</a:t>
            </a:r>
            <a:r>
              <a:rPr lang="en-US" dirty="0"/>
              <a:t>) </a:t>
            </a:r>
            <a:r>
              <a:rPr lang="en-US" dirty="0" err="1"/>
              <a:t>cho</a:t>
            </a:r>
            <a:r>
              <a:rPr lang="en-US" dirty="0"/>
              <a:t> </a:t>
            </a:r>
            <a:r>
              <a:rPr lang="en-US" dirty="0" err="1"/>
              <a:t>định</a:t>
            </a:r>
            <a:r>
              <a:rPr lang="en-US" dirty="0"/>
              <a:t> </a:t>
            </a:r>
            <a:r>
              <a:rPr lang="en-US" dirty="0" err="1"/>
              <a:t>dạng</a:t>
            </a:r>
            <a:r>
              <a:rPr lang="en-US" dirty="0"/>
              <a:t> </a:t>
            </a:r>
            <a:r>
              <a:rPr lang="en-US" dirty="0" err="1"/>
              <a:t>có</a:t>
            </a:r>
            <a:r>
              <a:rPr lang="en-US" dirty="0"/>
              <a:t> </a:t>
            </a:r>
            <a:r>
              <a:rPr lang="en-US" dirty="0" err="1"/>
              <a:t>điều</a:t>
            </a:r>
            <a:r>
              <a:rPr lang="en-US" dirty="0"/>
              <a:t> </a:t>
            </a:r>
            <a:r>
              <a:rPr lang="en-US" dirty="0" err="1"/>
              <a:t>kiện</a:t>
            </a:r>
            <a:r>
              <a:rPr lang="en-US" dirty="0"/>
              <a:t>. </a:t>
            </a:r>
            <a:r>
              <a:rPr lang="en-US" dirty="0" err="1"/>
              <a:t>Ngoài</a:t>
            </a:r>
            <a:r>
              <a:rPr lang="en-US" dirty="0"/>
              <a:t> ra, ng</a:t>
            </a:r>
            <a:r>
              <a:rPr lang="vi-VN" dirty="0"/>
              <a:t>ư</a:t>
            </a:r>
            <a:r>
              <a:rPr lang="en-US" dirty="0" err="1"/>
              <a:t>ời</a:t>
            </a:r>
            <a:r>
              <a:rPr lang="en-US" dirty="0"/>
              <a:t> </a:t>
            </a:r>
            <a:r>
              <a:rPr lang="en-US" dirty="0" err="1"/>
              <a:t>dùng</a:t>
            </a:r>
            <a:r>
              <a:rPr lang="en-US" dirty="0"/>
              <a:t> </a:t>
            </a:r>
            <a:r>
              <a:rPr lang="en-US" dirty="0" err="1"/>
              <a:t>cũng</a:t>
            </a:r>
            <a:r>
              <a:rPr lang="en-US" dirty="0"/>
              <a:t> </a:t>
            </a:r>
            <a:r>
              <a:rPr lang="en-US" dirty="0" err="1"/>
              <a:t>có</a:t>
            </a:r>
            <a:r>
              <a:rPr lang="en-US" dirty="0"/>
              <a:t> </a:t>
            </a:r>
            <a:r>
              <a:rPr lang="en-US" dirty="0" err="1"/>
              <a:t>thể</a:t>
            </a:r>
            <a:r>
              <a:rPr lang="en-US" dirty="0"/>
              <a:t> </a:t>
            </a:r>
            <a:r>
              <a:rPr lang="en-US" dirty="0" err="1"/>
              <a:t>tạo</a:t>
            </a:r>
            <a:r>
              <a:rPr lang="en-US" dirty="0"/>
              <a:t> </a:t>
            </a:r>
            <a:r>
              <a:rPr lang="en-US" dirty="0" err="1"/>
              <a:t>các</a:t>
            </a:r>
            <a:r>
              <a:rPr lang="en-US" dirty="0"/>
              <a:t> </a:t>
            </a:r>
            <a:r>
              <a:rPr lang="en-US" dirty="0" err="1"/>
              <a:t>luật</a:t>
            </a:r>
            <a:r>
              <a:rPr lang="en-US" dirty="0"/>
              <a:t> </a:t>
            </a:r>
            <a:r>
              <a:rPr lang="en-US" dirty="0" err="1"/>
              <a:t>định</a:t>
            </a:r>
            <a:r>
              <a:rPr lang="en-US" dirty="0"/>
              <a:t> </a:t>
            </a:r>
            <a:r>
              <a:rPr lang="en-US" dirty="0" err="1"/>
              <a:t>dạng</a:t>
            </a:r>
            <a:r>
              <a:rPr lang="en-US" dirty="0"/>
              <a:t> </a:t>
            </a:r>
            <a:r>
              <a:rPr lang="en-US" dirty="0" err="1"/>
              <a:t>mới</a:t>
            </a:r>
            <a:r>
              <a:rPr lang="en-US" dirty="0"/>
              <a:t>.</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44</a:t>
            </a:fld>
            <a:endParaRPr lang="en-US"/>
          </a:p>
        </p:txBody>
      </p:sp>
      <p:pic>
        <p:nvPicPr>
          <p:cNvPr id="8" name="Picture 7">
            <a:extLst>
              <a:ext uri="{FF2B5EF4-FFF2-40B4-BE49-F238E27FC236}">
                <a16:creationId xmlns:a16="http://schemas.microsoft.com/office/drawing/2014/main" id="{7E0FD13E-AB53-4CCC-A76B-ED1264B4DBE9}"/>
              </a:ext>
            </a:extLst>
          </p:cNvPr>
          <p:cNvPicPr>
            <a:picLocks noChangeAspect="1"/>
          </p:cNvPicPr>
          <p:nvPr/>
        </p:nvPicPr>
        <p:blipFill rotWithShape="1">
          <a:blip r:embed="rId3">
            <a:extLst>
              <a:ext uri="{28A0092B-C50C-407E-A947-70E740481C1C}">
                <a14:useLocalDpi xmlns:a14="http://schemas.microsoft.com/office/drawing/2010/main" val="0"/>
              </a:ext>
            </a:extLst>
          </a:blip>
          <a:srcRect l="4826" t="9926" r="1819" b="3125"/>
          <a:stretch/>
        </p:blipFill>
        <p:spPr bwMode="auto">
          <a:xfrm>
            <a:off x="2710432" y="3145292"/>
            <a:ext cx="3723136" cy="1621972"/>
          </a:xfrm>
          <a:prstGeom prst="rect">
            <a:avLst/>
          </a:prstGeom>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224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a:t>
            </a:r>
            <a:r>
              <a:rPr lang="en-US" dirty="0" err="1"/>
              <a:t>có</a:t>
            </a:r>
            <a:r>
              <a:rPr lang="en-US" dirty="0"/>
              <a:t> </a:t>
            </a:r>
            <a:r>
              <a:rPr lang="en-US" dirty="0" err="1"/>
              <a:t>điều</a:t>
            </a:r>
            <a:r>
              <a:rPr lang="en-US" dirty="0"/>
              <a:t> </a:t>
            </a:r>
            <a:r>
              <a:rPr lang="en-US" dirty="0" err="1"/>
              <a:t>kiện</a:t>
            </a:r>
            <a:endParaRPr lang="en-US" dirty="0"/>
          </a:p>
        </p:txBody>
      </p:sp>
      <p:sp>
        <p:nvSpPr>
          <p:cNvPr id="3" name="Content Placeholder 2"/>
          <p:cNvSpPr>
            <a:spLocks noGrp="1"/>
          </p:cNvSpPr>
          <p:nvPr>
            <p:ph type="body" sz="quarter" idx="13"/>
          </p:nvPr>
        </p:nvSpPr>
        <p:spPr>
          <a:xfrm>
            <a:off x="157654" y="899661"/>
            <a:ext cx="8713077" cy="3787092"/>
          </a:xfrm>
        </p:spPr>
        <p:txBody>
          <a:bodyPr anchor="t"/>
          <a:lstStyle/>
          <a:p>
            <a:pPr lvl="1" algn="just"/>
            <a:r>
              <a:rPr lang="en-US" sz="2400" dirty="0" err="1"/>
              <a:t>Sử</a:t>
            </a:r>
            <a:r>
              <a:rPr lang="en-US" sz="2400" dirty="0"/>
              <a:t> </a:t>
            </a:r>
            <a:r>
              <a:rPr lang="en-US" sz="2400" dirty="0" err="1"/>
              <a:t>dụng</a:t>
            </a:r>
            <a:r>
              <a:rPr lang="en-US" sz="2400" dirty="0"/>
              <a:t> Ribbon</a:t>
            </a:r>
          </a:p>
          <a:p>
            <a:pPr lvl="2" algn="just"/>
            <a:r>
              <a:rPr lang="vi-VN" sz="2200" dirty="0"/>
              <a:t>Trên thẻ Home nhóm Style, nhấp </a:t>
            </a:r>
            <a:r>
              <a:rPr lang="en-US" sz="2200" dirty="0" err="1"/>
              <a:t>chọn</a:t>
            </a:r>
            <a:r>
              <a:rPr lang="vi-VN" sz="2200" dirty="0"/>
              <a:t> lệnh Conditional Formatting sẽ xuất hiện một danh sách các nhóm luật định dạng điều kiện:</a:t>
            </a:r>
          </a:p>
          <a:p>
            <a:pPr lvl="3" algn="just"/>
            <a:r>
              <a:rPr lang="vi-VN" sz="2000" b="1" dirty="0"/>
              <a:t>Highlight Cell Rules </a:t>
            </a:r>
            <a:r>
              <a:rPr lang="vi-VN" sz="2000" dirty="0"/>
              <a:t>gồm các luật định dạng làm nổi bật ô có dữ liệu lớn/nhỏ hơn một giá trị cho trước, nằm trong một khoảng, có chứa một văn bản, một thời gian cụ thể, hay những giá trị trùng lặp trong một vùng dữ liệu. </a:t>
            </a:r>
          </a:p>
          <a:p>
            <a:pPr lvl="3" algn="just"/>
            <a:r>
              <a:rPr lang="vi-VN" sz="2000" b="1" dirty="0"/>
              <a:t>Top/Bottom Rules </a:t>
            </a:r>
            <a:r>
              <a:rPr lang="vi-VN" sz="2000" dirty="0"/>
              <a:t>gồm các luật định dạng áp dụng cho các dữ liệu thuộc Top 10 hay Top 100, Top 10% hay Top 50%, và các giá trị trên/dưới giá trị trung bình của vùng dữ liệu.</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45</a:t>
            </a:fld>
            <a:endParaRPr lang="en-US"/>
          </a:p>
        </p:txBody>
      </p:sp>
    </p:spTree>
    <p:extLst>
      <p:ext uri="{BB962C8B-B14F-4D97-AF65-F5344CB8AC3E}">
        <p14:creationId xmlns:p14="http://schemas.microsoft.com/office/powerpoint/2010/main" val="43754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a:t>
            </a:r>
            <a:r>
              <a:rPr lang="en-US" dirty="0" err="1"/>
              <a:t>có</a:t>
            </a:r>
            <a:r>
              <a:rPr lang="en-US" dirty="0"/>
              <a:t> </a:t>
            </a:r>
            <a:r>
              <a:rPr lang="en-US" dirty="0" err="1"/>
              <a:t>điều</a:t>
            </a:r>
            <a:r>
              <a:rPr lang="en-US" dirty="0"/>
              <a:t> </a:t>
            </a:r>
            <a:r>
              <a:rPr lang="en-US" dirty="0" err="1"/>
              <a:t>kiện</a:t>
            </a:r>
            <a:endParaRPr lang="en-US" dirty="0"/>
          </a:p>
        </p:txBody>
      </p:sp>
      <p:sp>
        <p:nvSpPr>
          <p:cNvPr id="3" name="Content Placeholder 2"/>
          <p:cNvSpPr>
            <a:spLocks noGrp="1"/>
          </p:cNvSpPr>
          <p:nvPr>
            <p:ph type="body" sz="quarter" idx="13"/>
          </p:nvPr>
        </p:nvSpPr>
        <p:spPr>
          <a:xfrm>
            <a:off x="157654" y="899661"/>
            <a:ext cx="8713077" cy="3787092"/>
          </a:xfrm>
        </p:spPr>
        <p:txBody>
          <a:bodyPr anchor="t"/>
          <a:lstStyle/>
          <a:p>
            <a:pPr lvl="1" algn="just"/>
            <a:r>
              <a:rPr lang="en-US" sz="2400" dirty="0" err="1"/>
              <a:t>Sử</a:t>
            </a:r>
            <a:r>
              <a:rPr lang="en-US" sz="2400" dirty="0"/>
              <a:t> </a:t>
            </a:r>
            <a:r>
              <a:rPr lang="en-US" sz="2400" dirty="0" err="1"/>
              <a:t>dụng</a:t>
            </a:r>
            <a:r>
              <a:rPr lang="en-US" sz="2400" dirty="0"/>
              <a:t> Ribbon (</a:t>
            </a:r>
            <a:r>
              <a:rPr lang="en-US" sz="2400" dirty="0" err="1"/>
              <a:t>tt</a:t>
            </a:r>
            <a:r>
              <a:rPr lang="en-US" sz="2400" dirty="0"/>
              <a:t>)</a:t>
            </a:r>
          </a:p>
          <a:p>
            <a:pPr lvl="3" algn="just"/>
            <a:r>
              <a:rPr lang="vi-VN" sz="2000" b="1" dirty="0"/>
              <a:t>Data Bars</a:t>
            </a:r>
            <a:r>
              <a:rPr lang="vi-VN" sz="2000" dirty="0"/>
              <a:t> gồm các luật định dạng hiển thị các thanh màu trong ô, có độ dài tỷ lệ với giá trị dữ liệu trong ô.</a:t>
            </a:r>
          </a:p>
          <a:p>
            <a:pPr lvl="3" algn="just"/>
            <a:r>
              <a:rPr lang="vi-VN" sz="2000" b="1" dirty="0"/>
              <a:t>Color Scales</a:t>
            </a:r>
            <a:r>
              <a:rPr lang="vi-VN" sz="2000" dirty="0"/>
              <a:t> gồm các luật định dạng màu nền dựa trên giá trị dữ liệu trong các ô.</a:t>
            </a:r>
          </a:p>
          <a:p>
            <a:pPr lvl="3" algn="just"/>
            <a:r>
              <a:rPr lang="vi-VN" sz="2000" b="1" dirty="0"/>
              <a:t>Icon Sets</a:t>
            </a:r>
            <a:r>
              <a:rPr lang="vi-VN" sz="2000" dirty="0"/>
              <a:t> gồm các luật định dạng hiển thị biểu tượng tùy theo giá trị dữ liệu trong các ô. </a:t>
            </a:r>
          </a:p>
          <a:p>
            <a:pPr lvl="2" algn="just"/>
            <a:endParaRPr lang="en-US" sz="2200"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46</a:t>
            </a:fld>
            <a:endParaRPr lang="en-US"/>
          </a:p>
        </p:txBody>
      </p:sp>
    </p:spTree>
    <p:extLst>
      <p:ext uri="{BB962C8B-B14F-4D97-AF65-F5344CB8AC3E}">
        <p14:creationId xmlns:p14="http://schemas.microsoft.com/office/powerpoint/2010/main" val="4815928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a:t>
            </a:r>
            <a:r>
              <a:rPr lang="en-US" dirty="0" err="1"/>
              <a:t>có</a:t>
            </a:r>
            <a:r>
              <a:rPr lang="en-US" dirty="0"/>
              <a:t> </a:t>
            </a:r>
            <a:r>
              <a:rPr lang="en-US" dirty="0" err="1"/>
              <a:t>điều</a:t>
            </a:r>
            <a:r>
              <a:rPr lang="en-US" dirty="0"/>
              <a:t> </a:t>
            </a:r>
            <a:r>
              <a:rPr lang="en-US" dirty="0" err="1"/>
              <a:t>kiện</a:t>
            </a:r>
            <a:endParaRPr lang="en-US" dirty="0"/>
          </a:p>
        </p:txBody>
      </p:sp>
      <p:sp>
        <p:nvSpPr>
          <p:cNvPr id="3" name="Content Placeholder 2"/>
          <p:cNvSpPr>
            <a:spLocks noGrp="1"/>
          </p:cNvSpPr>
          <p:nvPr>
            <p:ph type="body" sz="quarter" idx="13"/>
          </p:nvPr>
        </p:nvSpPr>
        <p:spPr>
          <a:xfrm>
            <a:off x="157654" y="899661"/>
            <a:ext cx="8734098" cy="3787092"/>
          </a:xfrm>
        </p:spPr>
        <p:txBody>
          <a:bodyPr anchor="t"/>
          <a:lstStyle/>
          <a:p>
            <a:pPr lvl="1" algn="just"/>
            <a:r>
              <a:rPr lang="en-US" sz="2400" dirty="0" err="1"/>
              <a:t>Sử</a:t>
            </a:r>
            <a:r>
              <a:rPr lang="en-US" sz="2400" dirty="0"/>
              <a:t> </a:t>
            </a:r>
            <a:r>
              <a:rPr lang="en-US" sz="2400" dirty="0" err="1"/>
              <a:t>dụng</a:t>
            </a:r>
            <a:r>
              <a:rPr lang="en-US" sz="2400" dirty="0"/>
              <a:t> Rules Manager</a:t>
            </a:r>
          </a:p>
          <a:p>
            <a:pPr lvl="2" algn="just"/>
            <a:r>
              <a:rPr lang="vi-VN" dirty="0"/>
              <a:t>Trong sổ tính có áp dụng nhiều luật định dạng cho các vùng dữ liệu và các trang tính, </a:t>
            </a:r>
            <a:r>
              <a:rPr lang="en-US" dirty="0" err="1"/>
              <a:t>việc</a:t>
            </a:r>
            <a:r>
              <a:rPr lang="vi-VN" dirty="0"/>
              <a:t> sử dụng chức năng Rules Manager </a:t>
            </a:r>
            <a:r>
              <a:rPr lang="en-US" dirty="0" err="1"/>
              <a:t>giúp</a:t>
            </a:r>
            <a:r>
              <a:rPr lang="vi-VN" dirty="0"/>
              <a:t> quản lý các luật, </a:t>
            </a:r>
            <a:endParaRPr lang="en-US" dirty="0"/>
          </a:p>
          <a:p>
            <a:pPr lvl="2" algn="just"/>
            <a:r>
              <a:rPr lang="en-US" dirty="0"/>
              <a:t>T</a:t>
            </a:r>
            <a:r>
              <a:rPr lang="vi-VN" dirty="0"/>
              <a:t>rên danh sách Conditional Formatting chọn lệnh Manage Rules để mở hộp thoại Conditional Formatting Rules Manager.</a:t>
            </a:r>
          </a:p>
          <a:p>
            <a:pPr lvl="2" algn="just"/>
            <a:r>
              <a:rPr lang="vi-VN" dirty="0"/>
              <a:t>Thông qua Rules Manager </a:t>
            </a:r>
            <a:r>
              <a:rPr lang="en-US" dirty="0"/>
              <a:t>ng</a:t>
            </a:r>
            <a:r>
              <a:rPr lang="vi-VN" dirty="0"/>
              <a:t>ư</a:t>
            </a:r>
            <a:r>
              <a:rPr lang="en-US" dirty="0" err="1"/>
              <a:t>ời</a:t>
            </a:r>
            <a:r>
              <a:rPr lang="en-US" dirty="0"/>
              <a:t> </a:t>
            </a:r>
            <a:r>
              <a:rPr lang="en-US" dirty="0" err="1"/>
              <a:t>dùng</a:t>
            </a:r>
            <a:r>
              <a:rPr lang="vi-VN" dirty="0"/>
              <a:t> có thể xem toàn bộ các luật đã áp dụng</a:t>
            </a:r>
            <a:r>
              <a:rPr lang="en-US" dirty="0"/>
              <a:t> </a:t>
            </a:r>
            <a:r>
              <a:rPr lang="en-US" dirty="0" err="1"/>
              <a:t>và</a:t>
            </a:r>
            <a:r>
              <a:rPr lang="en-US" dirty="0"/>
              <a:t> </a:t>
            </a:r>
            <a:r>
              <a:rPr lang="vi-VN" dirty="0"/>
              <a:t>thực hiện các thao tác hiệu chỉnh, xóa hay tạo mới luật định dạng.</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47</a:t>
            </a:fld>
            <a:endParaRPr lang="en-US"/>
          </a:p>
        </p:txBody>
      </p:sp>
      <p:pic>
        <p:nvPicPr>
          <p:cNvPr id="8" name="Picture 7">
            <a:extLst>
              <a:ext uri="{FF2B5EF4-FFF2-40B4-BE49-F238E27FC236}">
                <a16:creationId xmlns:a16="http://schemas.microsoft.com/office/drawing/2014/main" id="{5EB5F596-D958-408E-8934-E5A548BB3E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32841" y="3371981"/>
            <a:ext cx="3649211" cy="1743716"/>
          </a:xfrm>
          <a:prstGeom prst="rect">
            <a:avLst/>
          </a:prstGeom>
        </p:spPr>
      </p:pic>
    </p:spTree>
    <p:extLst>
      <p:ext uri="{BB962C8B-B14F-4D97-AF65-F5344CB8AC3E}">
        <p14:creationId xmlns:p14="http://schemas.microsoft.com/office/powerpoint/2010/main" val="24219171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Tổng</a:t>
            </a:r>
            <a:r>
              <a:rPr lang="en-US" sz="3000" dirty="0"/>
              <a:t> </a:t>
            </a:r>
            <a:r>
              <a:rPr lang="en-US" sz="3000" dirty="0" err="1"/>
              <a:t>kết</a:t>
            </a:r>
            <a:r>
              <a:rPr lang="en-US" sz="3000" dirty="0"/>
              <a:t> </a:t>
            </a:r>
            <a:r>
              <a:rPr lang="en-US" sz="3000" dirty="0" err="1"/>
              <a:t>bài</a:t>
            </a:r>
            <a:r>
              <a:rPr lang="en-US" sz="3000" dirty="0"/>
              <a:t> </a:t>
            </a:r>
            <a:r>
              <a:rPr lang="en-US" sz="3000" dirty="0" err="1"/>
              <a:t>học</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10000"/>
          </a:bodyPr>
          <a:lstStyle/>
          <a:p>
            <a:pPr algn="just"/>
            <a:r>
              <a:rPr lang="vi-VN" dirty="0"/>
              <a:t>Bài học </a:t>
            </a:r>
            <a:r>
              <a:rPr lang="en-US" dirty="0"/>
              <a:t>4 </a:t>
            </a:r>
            <a:r>
              <a:rPr lang="vi-VN" dirty="0"/>
              <a:t>đã c</a:t>
            </a:r>
            <a:r>
              <a:rPr lang="en-US" dirty="0" err="1"/>
              <a:t>ung</a:t>
            </a:r>
            <a:r>
              <a:rPr lang="en-US" dirty="0"/>
              <a:t> </a:t>
            </a:r>
            <a:r>
              <a:rPr lang="en-US" dirty="0" err="1"/>
              <a:t>cấp</a:t>
            </a:r>
            <a:r>
              <a:rPr lang="en-US" dirty="0"/>
              <a:t> </a:t>
            </a:r>
            <a:r>
              <a:rPr lang="en-US" dirty="0" err="1"/>
              <a:t>các</a:t>
            </a:r>
            <a:r>
              <a:rPr lang="vi-VN" dirty="0"/>
              <a:t> kiến thức và kỹ năng về:</a:t>
            </a:r>
          </a:p>
          <a:p>
            <a:pPr lvl="1"/>
            <a:r>
              <a:rPr lang="vi-VN" dirty="0"/>
              <a:t>Các thao tác định dạng dữ liệu số và chữ số thập phân.</a:t>
            </a:r>
          </a:p>
          <a:p>
            <a:pPr lvl="1"/>
            <a:r>
              <a:rPr lang="vi-VN" dirty="0"/>
              <a:t>Các thao tác canh lề nội dung ô, trộn và tách các ô.</a:t>
            </a:r>
          </a:p>
          <a:p>
            <a:pPr lvl="1"/>
            <a:r>
              <a:rPr lang="vi-VN" dirty="0"/>
              <a:t>Các thao tác thay đổi kiểu chữ và cỡ chữ.</a:t>
            </a:r>
          </a:p>
          <a:p>
            <a:pPr lvl="1"/>
            <a:r>
              <a:rPr lang="vi-VN" dirty="0"/>
              <a:t>Các thao tác định dạng khung viền, màu nền và mẫu nền cho các ô.</a:t>
            </a:r>
          </a:p>
          <a:p>
            <a:pPr lvl="1"/>
            <a:r>
              <a:rPr lang="vi-VN" dirty="0"/>
              <a:t>Cách sử dụng tính năng Format Painter.</a:t>
            </a:r>
          </a:p>
          <a:p>
            <a:pPr lvl="1"/>
            <a:r>
              <a:rPr lang="vi-VN" dirty="0"/>
              <a:t>Các thao tác xóa nội dung và định dạng của ô.</a:t>
            </a:r>
          </a:p>
          <a:p>
            <a:pPr lvl="1"/>
            <a:r>
              <a:rPr lang="vi-VN" dirty="0"/>
              <a:t>Các thao tác áp dụng và hiệu chỉnh Themes.</a:t>
            </a:r>
          </a:p>
          <a:p>
            <a:pPr lvl="1"/>
            <a:r>
              <a:rPr lang="vi-VN" dirty="0"/>
              <a:t>Các thao tác áp dụng và hiệu chỉnh Cell Styles.</a:t>
            </a:r>
          </a:p>
          <a:p>
            <a:pPr lvl="1"/>
            <a:r>
              <a:rPr lang="vi-VN" dirty="0"/>
              <a:t>Các thao tác định dạng có điều kiện.</a:t>
            </a:r>
          </a:p>
        </p:txBody>
      </p:sp>
      <p:sp>
        <p:nvSpPr>
          <p:cNvPr id="4" name="Date Placeholder 3"/>
          <p:cNvSpPr>
            <a:spLocks noGrp="1"/>
          </p:cNvSpPr>
          <p:nvPr>
            <p:ph type="dt" sz="half" idx="14"/>
          </p:nvPr>
        </p:nvSpPr>
        <p:spPr/>
        <p:txBody>
          <a:bodyPr/>
          <a:lstStyle/>
          <a:p>
            <a:fld id="{4E5BC110-920A-4603-800B-55A60D4FBB7D}"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48</a:t>
            </a:fld>
            <a:endParaRPr lang="en-US"/>
          </a:p>
        </p:txBody>
      </p:sp>
    </p:spTree>
    <p:extLst>
      <p:ext uri="{BB962C8B-B14F-4D97-AF65-F5344CB8AC3E}">
        <p14:creationId xmlns:p14="http://schemas.microsoft.com/office/powerpoint/2010/main" val="1537365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346075" indent="-346075" algn="just">
              <a:buFont typeface="+mj-lt"/>
              <a:buAutoNum type="arabicPeriod"/>
            </a:pPr>
            <a:r>
              <a:rPr lang="vi-VN" dirty="0"/>
              <a:t>Tính năng nào thay đổi tạm thời hình thức trình bày của các ô đã chọn theo định dạng mà bạn đang trỏ chuột đến trên Ribbon?</a:t>
            </a:r>
          </a:p>
          <a:p>
            <a:pPr marL="693738" lvl="1" indent="-347663" algn="just">
              <a:buFont typeface="+mj-lt"/>
              <a:buAutoNum type="alphaLcPeriod"/>
            </a:pPr>
            <a:r>
              <a:rPr lang="vi-VN" dirty="0"/>
              <a:t>Live Preview</a:t>
            </a:r>
          </a:p>
          <a:p>
            <a:pPr marL="693738" lvl="1" indent="-347663" algn="just">
              <a:buFont typeface="+mj-lt"/>
              <a:buAutoNum type="alphaLcPeriod"/>
            </a:pPr>
            <a:r>
              <a:rPr lang="vi-VN" dirty="0"/>
              <a:t>Gallery View</a:t>
            </a:r>
          </a:p>
          <a:p>
            <a:pPr marL="693738" lvl="1" indent="-347663" algn="just">
              <a:buFont typeface="+mj-lt"/>
              <a:buAutoNum type="alphaLcPeriod"/>
            </a:pPr>
            <a:r>
              <a:rPr lang="vi-VN" dirty="0"/>
              <a:t>Format Manager</a:t>
            </a:r>
          </a:p>
          <a:p>
            <a:pPr marL="693738" lvl="1" indent="-347663" algn="just">
              <a:buFont typeface="+mj-lt"/>
              <a:buAutoNum type="alphaLcPeriod"/>
            </a:pPr>
            <a:r>
              <a:rPr lang="vi-VN" dirty="0"/>
              <a:t>Format Painter</a:t>
            </a:r>
          </a:p>
          <a:p>
            <a:pPr algn="just"/>
            <a:endParaRPr lang="en-US" dirty="0"/>
          </a:p>
        </p:txBody>
      </p:sp>
      <p:sp>
        <p:nvSpPr>
          <p:cNvPr id="4" name="Date Placeholder 3"/>
          <p:cNvSpPr>
            <a:spLocks noGrp="1"/>
          </p:cNvSpPr>
          <p:nvPr>
            <p:ph type="dt" sz="half" idx="14"/>
          </p:nvPr>
        </p:nvSpPr>
        <p:spPr/>
        <p:txBody>
          <a:bodyPr/>
          <a:lstStyle/>
          <a:p>
            <a:fld id="{E571E630-7125-4CD3-B80E-779C6D2549B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49</a:t>
            </a:fld>
            <a:endParaRPr lang="en-US"/>
          </a:p>
        </p:txBody>
      </p:sp>
    </p:spTree>
    <p:extLst>
      <p:ext uri="{BB962C8B-B14F-4D97-AF65-F5344CB8AC3E}">
        <p14:creationId xmlns:p14="http://schemas.microsoft.com/office/powerpoint/2010/main" val="150110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2" end="2"/>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2" end="2"/>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Nếu dùng phím Delete để xóa nội dung của các ô đã được định dạng thì những tính chất định dạng vẫn tồn tại cho đến khi những tính chất đó</a:t>
            </a:r>
            <a:r>
              <a:rPr lang="en-US" dirty="0"/>
              <a:t> </a:t>
            </a:r>
            <a:r>
              <a:rPr lang="en-US" dirty="0" err="1"/>
              <a:t>bị</a:t>
            </a:r>
            <a:r>
              <a:rPr lang="en-US" dirty="0"/>
              <a:t> </a:t>
            </a:r>
            <a:r>
              <a:rPr lang="en-US" dirty="0" err="1"/>
              <a:t>hủy</a:t>
            </a:r>
            <a:r>
              <a:rPr lang="vi-VN" dirty="0"/>
              <a:t>, hoặc thực hiện những định dạng khác.</a:t>
            </a:r>
          </a:p>
          <a:p>
            <a:pPr algn="just"/>
            <a:r>
              <a:rPr lang="vi-VN" dirty="0"/>
              <a:t>Khi sao chép và dán nội dung của một ô đến các ô khác thì định dạng của ô cũng được sao chép theo</a:t>
            </a:r>
            <a:r>
              <a:rPr lang="en-US" dirty="0"/>
              <a:t>.</a:t>
            </a:r>
          </a:p>
          <a:p>
            <a:pPr algn="just"/>
            <a:r>
              <a:rPr lang="en-US" dirty="0"/>
              <a:t>C</a:t>
            </a:r>
            <a:r>
              <a:rPr lang="vi-VN" dirty="0"/>
              <a:t>ó thể sử dụng tính năng Paste Special để tùy chọn dán những tính chất cụ thể của dữ liệu.</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a:t>
            </a:fld>
            <a:endParaRPr lang="en-US"/>
          </a:p>
        </p:txBody>
      </p:sp>
    </p:spTree>
    <p:extLst>
      <p:ext uri="{BB962C8B-B14F-4D97-AF65-F5344CB8AC3E}">
        <p14:creationId xmlns:p14="http://schemas.microsoft.com/office/powerpoint/2010/main" val="318087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77462"/>
            <a:ext cx="8224092" cy="3789802"/>
          </a:xfrm>
        </p:spPr>
        <p:txBody>
          <a:bodyPr>
            <a:normAutofit/>
          </a:bodyPr>
          <a:lstStyle/>
          <a:p>
            <a:pPr marL="457200" indent="-457200" algn="just">
              <a:lnSpc>
                <a:spcPct val="120000"/>
              </a:lnSpc>
              <a:buFont typeface="+mj-lt"/>
              <a:buAutoNum type="arabicPeriod" startAt="2"/>
            </a:pPr>
            <a:r>
              <a:rPr lang="vi-VN" dirty="0"/>
              <a:t>Định dạng số nào </a:t>
            </a:r>
            <a:r>
              <a:rPr lang="en-US" dirty="0" err="1"/>
              <a:t>không</a:t>
            </a:r>
            <a:r>
              <a:rPr lang="en-US" dirty="0"/>
              <a:t> </a:t>
            </a:r>
            <a:r>
              <a:rPr lang="vi-VN" dirty="0"/>
              <a:t>cho phép điều chỉnh cách hiển thị số âm?</a:t>
            </a:r>
          </a:p>
          <a:p>
            <a:pPr marL="746125" lvl="1" indent="-400050" algn="just">
              <a:lnSpc>
                <a:spcPct val="120000"/>
              </a:lnSpc>
              <a:buFont typeface="+mj-lt"/>
              <a:buAutoNum type="alphaLcPeriod"/>
            </a:pPr>
            <a:r>
              <a:rPr lang="vi-VN" dirty="0"/>
              <a:t>Currency</a:t>
            </a:r>
          </a:p>
          <a:p>
            <a:pPr marL="750888" lvl="1" indent="-404813" algn="just">
              <a:lnSpc>
                <a:spcPct val="120000"/>
              </a:lnSpc>
              <a:buFont typeface="+mj-lt"/>
              <a:buAutoNum type="alphaLcPeriod"/>
            </a:pPr>
            <a:r>
              <a:rPr lang="vi-VN" dirty="0"/>
              <a:t>Accounting</a:t>
            </a:r>
          </a:p>
          <a:p>
            <a:pPr marL="750888" lvl="1" indent="-404813" algn="just">
              <a:lnSpc>
                <a:spcPct val="120000"/>
              </a:lnSpc>
              <a:buFont typeface="+mj-lt"/>
              <a:buAutoNum type="alphaLcPeriod"/>
            </a:pPr>
            <a:r>
              <a:rPr lang="vi-VN" dirty="0"/>
              <a:t>Fixed</a:t>
            </a:r>
          </a:p>
          <a:p>
            <a:pPr marL="750888" lvl="1" indent="-404813" algn="just">
              <a:lnSpc>
                <a:spcPct val="120000"/>
              </a:lnSpc>
              <a:buFont typeface="+mj-lt"/>
              <a:buAutoNum type="alphaLcPeriod"/>
            </a:pPr>
            <a:r>
              <a:rPr lang="vi-VN" dirty="0"/>
              <a:t>Custom</a:t>
            </a:r>
          </a:p>
        </p:txBody>
      </p:sp>
      <p:sp>
        <p:nvSpPr>
          <p:cNvPr id="4" name="Date Placeholder 3"/>
          <p:cNvSpPr>
            <a:spLocks noGrp="1"/>
          </p:cNvSpPr>
          <p:nvPr>
            <p:ph type="dt" sz="half" idx="14"/>
          </p:nvPr>
        </p:nvSpPr>
        <p:spPr/>
        <p:txBody>
          <a:bodyPr/>
          <a:lstStyle/>
          <a:p>
            <a:fld id="{63ECE153-1740-425A-A542-1A45C8EC9BD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50</a:t>
            </a:fld>
            <a:endParaRPr lang="en-US"/>
          </a:p>
        </p:txBody>
      </p:sp>
    </p:spTree>
    <p:extLst>
      <p:ext uri="{BB962C8B-B14F-4D97-AF65-F5344CB8AC3E}">
        <p14:creationId xmlns:p14="http://schemas.microsoft.com/office/powerpoint/2010/main" val="39463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lnSpc>
                <a:spcPct val="120000"/>
              </a:lnSpc>
              <a:buFont typeface="+mj-lt"/>
              <a:buAutoNum type="arabicPeriod" startAt="3"/>
            </a:pPr>
            <a:r>
              <a:rPr lang="vi-VN" dirty="0"/>
              <a:t>Khi định dạng canh lề (Alignment) là General, các văn bản được canh lề _____ trong ô.</a:t>
            </a:r>
          </a:p>
          <a:p>
            <a:pPr marL="920750" lvl="2" indent="-457200" algn="just">
              <a:lnSpc>
                <a:spcPct val="120000"/>
              </a:lnSpc>
              <a:buFont typeface="+mj-lt"/>
              <a:buAutoNum type="alphaLcPeriod"/>
            </a:pPr>
            <a:r>
              <a:rPr lang="vi-VN" sz="2200" dirty="0"/>
              <a:t>Right</a:t>
            </a:r>
          </a:p>
          <a:p>
            <a:pPr marL="920750" lvl="2" indent="-457200" algn="just">
              <a:lnSpc>
                <a:spcPct val="120000"/>
              </a:lnSpc>
              <a:buFont typeface="+mj-lt"/>
              <a:buAutoNum type="alphaLcPeriod"/>
            </a:pPr>
            <a:r>
              <a:rPr lang="vi-VN" sz="2200" dirty="0"/>
              <a:t>Left</a:t>
            </a:r>
          </a:p>
          <a:p>
            <a:pPr marL="920750" lvl="2" indent="-457200" algn="just">
              <a:lnSpc>
                <a:spcPct val="120000"/>
              </a:lnSpc>
              <a:buFont typeface="+mj-lt"/>
              <a:buAutoNum type="alphaLcPeriod"/>
            </a:pPr>
            <a:r>
              <a:rPr lang="vi-VN" sz="2200" dirty="0"/>
              <a:t>Center</a:t>
            </a:r>
          </a:p>
          <a:p>
            <a:pPr marL="920750" lvl="2" indent="-457200" algn="just">
              <a:lnSpc>
                <a:spcPct val="120000"/>
              </a:lnSpc>
              <a:buFont typeface="+mj-lt"/>
              <a:buAutoNum type="alphaLcPeriod"/>
            </a:pPr>
            <a:r>
              <a:rPr lang="vi-VN" sz="2200" dirty="0"/>
              <a:t>Top</a:t>
            </a:r>
          </a:p>
        </p:txBody>
      </p:sp>
      <p:sp>
        <p:nvSpPr>
          <p:cNvPr id="4" name="Date Placeholder 3"/>
          <p:cNvSpPr>
            <a:spLocks noGrp="1"/>
          </p:cNvSpPr>
          <p:nvPr>
            <p:ph type="dt" sz="half" idx="14"/>
          </p:nvPr>
        </p:nvSpPr>
        <p:spPr/>
        <p:txBody>
          <a:bodyPr/>
          <a:lstStyle/>
          <a:p>
            <a:fld id="{6554D257-272C-44F8-8936-42B882317526}"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51</a:t>
            </a:fld>
            <a:endParaRPr lang="en-US"/>
          </a:p>
        </p:txBody>
      </p:sp>
    </p:spTree>
    <p:extLst>
      <p:ext uri="{BB962C8B-B14F-4D97-AF65-F5344CB8AC3E}">
        <p14:creationId xmlns:p14="http://schemas.microsoft.com/office/powerpoint/2010/main" val="257943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buFont typeface="+mj-lt"/>
              <a:buAutoNum type="arabicPeriod" startAt="4"/>
            </a:pPr>
            <a:r>
              <a:rPr lang="vi-VN" dirty="0"/>
              <a:t>Khi định dạng canh lề (Alignment) là General, các giá trị số và thời gian được canh lề _____ trong ô.</a:t>
            </a:r>
          </a:p>
          <a:p>
            <a:pPr marL="746125" lvl="2" indent="-282575">
              <a:buFont typeface="+mj-lt"/>
              <a:buAutoNum type="alphaLcPeriod"/>
            </a:pPr>
            <a:r>
              <a:rPr lang="vi-VN" sz="2200" dirty="0"/>
              <a:t>Right</a:t>
            </a:r>
          </a:p>
          <a:p>
            <a:pPr marL="746125" lvl="2" indent="-282575">
              <a:buFont typeface="+mj-lt"/>
              <a:buAutoNum type="alphaLcPeriod"/>
            </a:pPr>
            <a:r>
              <a:rPr lang="vi-VN" sz="2200" dirty="0"/>
              <a:t>Left</a:t>
            </a:r>
          </a:p>
          <a:p>
            <a:pPr marL="746125" lvl="2" indent="-282575">
              <a:buFont typeface="+mj-lt"/>
              <a:buAutoNum type="alphaLcPeriod"/>
            </a:pPr>
            <a:r>
              <a:rPr lang="vi-VN" sz="2200" dirty="0"/>
              <a:t>Center</a:t>
            </a:r>
          </a:p>
          <a:p>
            <a:pPr marL="746125" lvl="2" indent="-282575">
              <a:buFont typeface="+mj-lt"/>
              <a:buAutoNum type="alphaLcPeriod"/>
            </a:pPr>
            <a:r>
              <a:rPr lang="vi-VN" sz="2200" dirty="0"/>
              <a:t>Top</a:t>
            </a:r>
          </a:p>
        </p:txBody>
      </p:sp>
      <p:sp>
        <p:nvSpPr>
          <p:cNvPr id="4" name="Date Placeholder 3"/>
          <p:cNvSpPr>
            <a:spLocks noGrp="1"/>
          </p:cNvSpPr>
          <p:nvPr>
            <p:ph type="dt" sz="half" idx="14"/>
          </p:nvPr>
        </p:nvSpPr>
        <p:spPr/>
        <p:txBody>
          <a:bodyPr/>
          <a:lstStyle/>
          <a:p>
            <a:fld id="{11F12171-D6CE-40A8-A919-0C04DA97C54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52</a:t>
            </a:fld>
            <a:endParaRPr lang="en-US"/>
          </a:p>
        </p:txBody>
      </p:sp>
    </p:spTree>
    <p:extLst>
      <p:ext uri="{BB962C8B-B14F-4D97-AF65-F5344CB8AC3E}">
        <p14:creationId xmlns:p14="http://schemas.microsoft.com/office/powerpoint/2010/main" val="373541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2" end="2"/>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2" end="2"/>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893379"/>
            <a:ext cx="8224092" cy="3873886"/>
          </a:xfrm>
        </p:spPr>
        <p:txBody>
          <a:bodyPr>
            <a:normAutofit fontScale="62500" lnSpcReduction="20000"/>
          </a:bodyPr>
          <a:lstStyle/>
          <a:p>
            <a:pPr marL="457200" lvl="0" indent="-457200" algn="just">
              <a:lnSpc>
                <a:spcPct val="120000"/>
              </a:lnSpc>
              <a:buFont typeface="+mj-lt"/>
              <a:buAutoNum type="arabicPeriod" startAt="5"/>
            </a:pPr>
            <a:r>
              <a:rPr lang="vi-VN" sz="3800" dirty="0"/>
              <a:t>Sự khác biệt giữa hai thao tác nhấp chuột và nhấp đúp chuột trên nút lệnh Format Painter?</a:t>
            </a:r>
          </a:p>
          <a:p>
            <a:pPr marL="746125" lvl="2" indent="-282575" algn="just">
              <a:lnSpc>
                <a:spcPct val="120000"/>
              </a:lnSpc>
              <a:buFont typeface="+mj-lt"/>
              <a:buAutoNum type="alphaLcPeriod"/>
            </a:pPr>
            <a:r>
              <a:rPr lang="vi-VN" sz="2800" dirty="0"/>
              <a:t>Khi nhấp chuột một lần, bạn có thể áp dụng các định dạng cho các ô khác một lần duy nhất, trái lại khi nhấp đúp chuột thì bạn sẽ thay thế nội dung ô đích bằng nội dung ô nguồn.</a:t>
            </a:r>
          </a:p>
          <a:p>
            <a:pPr marL="746125" lvl="2" indent="-282575" algn="just">
              <a:lnSpc>
                <a:spcPct val="120000"/>
              </a:lnSpc>
              <a:buFont typeface="+mj-lt"/>
              <a:buAutoNum type="alphaLcPeriod"/>
            </a:pPr>
            <a:r>
              <a:rPr lang="vi-VN" sz="2800" dirty="0"/>
              <a:t>bạn có thể áp dụng các định dạng cho các ô khác một lần duy nhất, trái lại khi nhấp đúp chuột thì bạn sẽ xóa toàn bộ định dạng trên ô đích hoặc ô nguồn.</a:t>
            </a:r>
          </a:p>
          <a:p>
            <a:pPr marL="746125" lvl="2" indent="-282575" algn="just">
              <a:lnSpc>
                <a:spcPct val="120000"/>
              </a:lnSpc>
              <a:buFont typeface="+mj-lt"/>
              <a:buAutoNum type="alphaLcPeriod"/>
            </a:pPr>
            <a:r>
              <a:rPr lang="vi-VN" sz="2800" dirty="0"/>
              <a:t>Khi nhấp chuột một lần, bạn sẽ xóa toàn bộ định dạng của ô, trái lại khi nhấp đúp chuột thì bạn sẽ phục hồi các định dạng của ô về trang thái ban đầu.</a:t>
            </a:r>
          </a:p>
          <a:p>
            <a:pPr marL="746125" lvl="2" indent="-282575" algn="just">
              <a:lnSpc>
                <a:spcPct val="120000"/>
              </a:lnSpc>
              <a:buFont typeface="+mj-lt"/>
              <a:buAutoNum type="alphaLcPeriod"/>
            </a:pPr>
            <a:r>
              <a:rPr lang="vi-VN" sz="2800" dirty="0"/>
              <a:t>Khi nhấp chuột một lần, bạn có thể áp dụng các định dạng cho các ô khác một lần duy nhất, trái lại khi nhấp đúp chuột thì bạn có thể áp dụng các định dạng cho các ô khác nhiều lần cho đến khi bạn tắt tính năng.</a:t>
            </a:r>
          </a:p>
          <a:p>
            <a:pPr marL="747713" indent="-3429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C44268C-2912-4946-8227-DE0C6C8BA9CD}"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53</a:t>
            </a:fld>
            <a:endParaRPr lang="en-US"/>
          </a:p>
        </p:txBody>
      </p:sp>
    </p:spTree>
    <p:extLst>
      <p:ext uri="{BB962C8B-B14F-4D97-AF65-F5344CB8AC3E}">
        <p14:creationId xmlns:p14="http://schemas.microsoft.com/office/powerpoint/2010/main" val="3403729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3" end="3"/>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77500" lnSpcReduction="20000"/>
          </a:bodyPr>
          <a:lstStyle/>
          <a:p>
            <a:pPr marL="457200" lvl="0" indent="-457200" algn="just">
              <a:buFont typeface="+mj-lt"/>
              <a:buAutoNum type="arabicPeriod" startAt="6"/>
            </a:pPr>
            <a:r>
              <a:rPr lang="vi-VN" dirty="0"/>
              <a:t>Carol vừa nhận một bảng tính lớn chứa dữ liệu đúng, nhưng dữ liệu được nhập vào với những phông chữ, màu sắc và canh lề khác nhau. Cấp trên của cô ấy yêu cầu Carol trình bày lại bảng tính sao cho dữ liệu chỉ gồm một hoặc hai kiểu chữ và vài màu khác nhau, đồng thời chúng cần thống nhất. Thời gian dành cho Carol là 10 phút. Carol nên làm như thế nào?</a:t>
            </a:r>
          </a:p>
          <a:p>
            <a:pPr marL="920750" lvl="2" indent="-457200" algn="just">
              <a:buFont typeface="+mj-lt"/>
              <a:buAutoNum type="alphaLcPeriod"/>
            </a:pPr>
            <a:r>
              <a:rPr lang="vi-VN" sz="2600" dirty="0"/>
              <a:t>Xóa mọi định dạng hiện hữu và áp dụng một chủ đề định dạng cho trang tính.</a:t>
            </a:r>
          </a:p>
          <a:p>
            <a:pPr marL="920750" lvl="2" indent="-457200" algn="just">
              <a:buFont typeface="+mj-lt"/>
              <a:buAutoNum type="alphaLcPeriod"/>
            </a:pPr>
            <a:r>
              <a:rPr lang="vi-VN" sz="2600" dirty="0"/>
              <a:t>Xóa mọi định dạng hiện hữu và áp dung một số tính chất bằng công cụ Format Painter.</a:t>
            </a:r>
          </a:p>
          <a:p>
            <a:pPr marL="920750" lvl="2" indent="-457200" algn="just">
              <a:buFont typeface="+mj-lt"/>
              <a:buAutoNum type="alphaLcPeriod"/>
            </a:pPr>
            <a:r>
              <a:rPr lang="vi-VN" sz="2600" dirty="0"/>
              <a:t>Báo cáo cấp trên rằng cô ấy không thể hoàn thành công việc trong 10 phút.</a:t>
            </a:r>
          </a:p>
          <a:p>
            <a:pPr marL="920750" lvl="2" indent="-457200" algn="just">
              <a:buFont typeface="+mj-lt"/>
              <a:buAutoNum type="alphaLcPeriod"/>
            </a:pPr>
            <a:r>
              <a:rPr lang="vi-VN" sz="2600" dirty="0"/>
              <a:t>Sử dụng tính năng Paste Special để sao chép nội dung các ô sang một trang tính mới và trống.</a:t>
            </a:r>
          </a:p>
          <a:p>
            <a:pPr marL="920750" lvl="2" indent="-457200" algn="just">
              <a:buFont typeface="+mj-lt"/>
              <a:buAutoNum type="alphaLcPeriod"/>
            </a:pPr>
            <a:endParaRPr lang="en-US" sz="2200" dirty="0"/>
          </a:p>
        </p:txBody>
      </p:sp>
      <p:sp>
        <p:nvSpPr>
          <p:cNvPr id="4" name="Date Placeholder 3"/>
          <p:cNvSpPr>
            <a:spLocks noGrp="1"/>
          </p:cNvSpPr>
          <p:nvPr>
            <p:ph type="dt" sz="half" idx="14"/>
          </p:nvPr>
        </p:nvSpPr>
        <p:spPr/>
        <p:txBody>
          <a:bodyPr/>
          <a:lstStyle/>
          <a:p>
            <a:fld id="{5212DB7B-B5CD-4B9D-8C20-E5252F8E733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54</a:t>
            </a:fld>
            <a:endParaRPr lang="en-US"/>
          </a:p>
        </p:txBody>
      </p:sp>
    </p:spTree>
    <p:extLst>
      <p:ext uri="{BB962C8B-B14F-4D97-AF65-F5344CB8AC3E}">
        <p14:creationId xmlns:p14="http://schemas.microsoft.com/office/powerpoint/2010/main" val="894824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2" end="2"/>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2" end="2"/>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7"/>
            </a:pPr>
            <a:r>
              <a:rPr lang="vi-VN" dirty="0"/>
              <a:t>Một tập các định dạng (như phông chữ, cỡ chữ, màu sắc) có thể áp dung cho các ô được gọi là:</a:t>
            </a:r>
          </a:p>
          <a:p>
            <a:pPr marL="862013" lvl="1" indent="-400050" algn="just">
              <a:buFont typeface="+mj-lt"/>
              <a:buAutoNum type="alphaLcPeriod"/>
            </a:pPr>
            <a:r>
              <a:rPr lang="vi-VN" dirty="0"/>
              <a:t>Cell group</a:t>
            </a:r>
          </a:p>
          <a:p>
            <a:pPr marL="862013" lvl="1" indent="-400050" algn="just">
              <a:buFont typeface="+mj-lt"/>
              <a:buAutoNum type="alphaLcPeriod"/>
            </a:pPr>
            <a:r>
              <a:rPr lang="vi-VN" dirty="0"/>
              <a:t>Format group</a:t>
            </a:r>
          </a:p>
          <a:p>
            <a:pPr marL="862013" lvl="1" indent="-400050" algn="just">
              <a:buFont typeface="+mj-lt"/>
              <a:buAutoNum type="alphaLcPeriod"/>
            </a:pPr>
            <a:r>
              <a:rPr lang="vi-VN" dirty="0"/>
              <a:t>Cell style</a:t>
            </a:r>
          </a:p>
          <a:p>
            <a:pPr marL="862013" lvl="1" indent="-400050" algn="just">
              <a:buFont typeface="+mj-lt"/>
              <a:buAutoNum type="alphaLcPeriod"/>
            </a:pPr>
            <a:r>
              <a:rPr lang="vi-VN" dirty="0"/>
              <a:t>Format tab</a:t>
            </a:r>
          </a:p>
        </p:txBody>
      </p:sp>
      <p:sp>
        <p:nvSpPr>
          <p:cNvPr id="4" name="Date Placeholder 3"/>
          <p:cNvSpPr>
            <a:spLocks noGrp="1"/>
          </p:cNvSpPr>
          <p:nvPr>
            <p:ph type="dt" sz="half" idx="14"/>
          </p:nvPr>
        </p:nvSpPr>
        <p:spPr/>
        <p:txBody>
          <a:bodyPr/>
          <a:lstStyle/>
          <a:p>
            <a:fld id="{27D83814-3A62-483B-871D-1A61A147E4B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55</a:t>
            </a:fld>
            <a:endParaRPr lang="en-US"/>
          </a:p>
        </p:txBody>
      </p:sp>
    </p:spTree>
    <p:extLst>
      <p:ext uri="{BB962C8B-B14F-4D97-AF65-F5344CB8AC3E}">
        <p14:creationId xmlns:p14="http://schemas.microsoft.com/office/powerpoint/2010/main" val="2594851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fontScale="92500"/>
          </a:bodyPr>
          <a:lstStyle/>
          <a:p>
            <a:pPr marL="457200" lvl="0" indent="-457200" algn="just">
              <a:buFont typeface="+mj-lt"/>
              <a:buAutoNum type="arabicPeriod" startAt="8"/>
            </a:pPr>
            <a:r>
              <a:rPr lang="vi-VN" dirty="0"/>
              <a:t>Ed đã tạo một trang tính về kế hoạch bán hàng với dữ liệu thay đổi hàng ngày. Ed muốn các con số dữ liệu trên 25,000 được hiển thị màu Purple. Cách nào để thực hiện điều này dễ dàng nhất?</a:t>
            </a:r>
          </a:p>
          <a:p>
            <a:pPr marL="746125" lvl="2" indent="-282575">
              <a:buFont typeface="+mj-lt"/>
              <a:buAutoNum type="alphaLcPeriod"/>
            </a:pPr>
            <a:r>
              <a:rPr lang="vi-VN" sz="2200" dirty="0"/>
              <a:t>Áp dụng định dạng có điều kiện cho dữ liệu.</a:t>
            </a:r>
          </a:p>
          <a:p>
            <a:pPr marL="746125" lvl="2" indent="-282575">
              <a:buFont typeface="+mj-lt"/>
              <a:buAutoNum type="alphaLcPeriod"/>
            </a:pPr>
            <a:r>
              <a:rPr lang="vi-VN" sz="2200" dirty="0"/>
              <a:t>Sắp xếp dữ liệu hàng ngày để theo dõi các giá trị lớn nhất, sau đó định dạng những giá trị này.</a:t>
            </a:r>
          </a:p>
          <a:p>
            <a:pPr marL="746125" lvl="2" indent="-282575">
              <a:buFont typeface="+mj-lt"/>
              <a:buAutoNum type="alphaLcPeriod"/>
            </a:pPr>
            <a:r>
              <a:rPr lang="vi-VN" sz="2200" dirty="0"/>
              <a:t>Không có cách nào dễ dàng. Ed phải tự định dạng cho mỗi giá trị một cách phù hợp.</a:t>
            </a:r>
          </a:p>
          <a:p>
            <a:pPr marL="746125" lvl="2" indent="-282575">
              <a:buFont typeface="+mj-lt"/>
              <a:buAutoNum type="alphaLcPeriod"/>
            </a:pPr>
            <a:r>
              <a:rPr lang="vi-VN" sz="2200" dirty="0"/>
              <a:t>Sử dụng tính năng AutoFilter để lọc các giá trị trên 25,000 và định dạng cho những dòng này.</a:t>
            </a:r>
          </a:p>
          <a:p>
            <a:pPr marL="457200" lvl="1" indent="0" algn="just">
              <a:buNone/>
            </a:pPr>
            <a:endParaRPr lang="vi-VN" dirty="0"/>
          </a:p>
          <a:p>
            <a:pPr marL="747713" indent="-3429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56</a:t>
            </a:fld>
            <a:endParaRPr lang="en-US"/>
          </a:p>
        </p:txBody>
      </p:sp>
    </p:spTree>
    <p:extLst>
      <p:ext uri="{BB962C8B-B14F-4D97-AF65-F5344CB8AC3E}">
        <p14:creationId xmlns:p14="http://schemas.microsoft.com/office/powerpoint/2010/main" val="392336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2" end="2"/>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2" end="2"/>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Sử dụng các lệnh định dạng</a:t>
            </a:r>
            <a:endParaRPr lang="en-US" dirty="0"/>
          </a:p>
          <a:p>
            <a:pPr lvl="1" algn="just"/>
            <a:r>
              <a:rPr lang="vi-VN" dirty="0"/>
              <a:t>Hầu hết các lệnh định dạng ô nằm trên thẻ Home,</a:t>
            </a:r>
            <a:endParaRPr lang="en-US" dirty="0"/>
          </a:p>
          <a:p>
            <a:pPr lvl="1" algn="just"/>
            <a:r>
              <a:rPr lang="en-US" dirty="0"/>
              <a:t>M</a:t>
            </a:r>
            <a:r>
              <a:rPr lang="vi-VN" dirty="0"/>
              <a:t>ột số lệnh trong nhóm Font là các lệnh định dạng chữ như in đậm, nghiêng và gạch chân, tạo màu chữ và khung viền cho ô.</a:t>
            </a:r>
            <a:endParaRPr lang="en-US" dirty="0"/>
          </a:p>
          <a:p>
            <a:pPr lvl="1" algn="just"/>
            <a:r>
              <a:rPr lang="vi-VN" dirty="0"/>
              <a:t>Nhóm Alignment có các lệnh canh lề</a:t>
            </a:r>
            <a:r>
              <a:rPr lang="en-US" dirty="0"/>
              <a:t>,</a:t>
            </a:r>
            <a:r>
              <a:rPr lang="vi-VN" dirty="0"/>
              <a:t> đổi hướng nội dung trong ô. </a:t>
            </a:r>
            <a:endParaRPr lang="en-US" dirty="0"/>
          </a:p>
          <a:p>
            <a:pPr lvl="1" algn="just"/>
            <a:r>
              <a:rPr lang="vi-VN" dirty="0"/>
              <a:t>Nhóm Number gồm các lệnh định dạng dữ liệu số, tiền tệ, tỷ lệ phần trăm, dữ liệu thời gian ngày và giờ…</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6</a:t>
            </a:fld>
            <a:endParaRPr lang="en-US"/>
          </a:p>
        </p:txBody>
      </p:sp>
      <p:pic>
        <p:nvPicPr>
          <p:cNvPr id="8" name="Picture 7">
            <a:extLst>
              <a:ext uri="{FF2B5EF4-FFF2-40B4-BE49-F238E27FC236}">
                <a16:creationId xmlns:a16="http://schemas.microsoft.com/office/drawing/2014/main" id="{54D22CE6-F680-4537-874B-9923CFA29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1078" y="3773391"/>
            <a:ext cx="6781844" cy="779559"/>
          </a:xfrm>
          <a:prstGeom prst="rect">
            <a:avLst/>
          </a:prstGeom>
          <a:ln>
            <a:solidFill>
              <a:schemeClr val="tx1"/>
            </a:solidFill>
          </a:ln>
        </p:spPr>
      </p:pic>
    </p:spTree>
    <p:extLst>
      <p:ext uri="{BB962C8B-B14F-4D97-AF65-F5344CB8AC3E}">
        <p14:creationId xmlns:p14="http://schemas.microsoft.com/office/powerpoint/2010/main" val="28460791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7</a:t>
            </a:fld>
            <a:endParaRPr lang="en-US"/>
          </a:p>
        </p:txBody>
      </p:sp>
      <p:sp>
        <p:nvSpPr>
          <p:cNvPr id="8" name="Content Placeholder 2">
            <a:extLst>
              <a:ext uri="{FF2B5EF4-FFF2-40B4-BE49-F238E27FC236}">
                <a16:creationId xmlns:a16="http://schemas.microsoft.com/office/drawing/2014/main" id="{DB877DCF-2DBC-45F9-8C74-95A9B05AE6C8}"/>
              </a:ext>
            </a:extLst>
          </p:cNvPr>
          <p:cNvSpPr>
            <a:spLocks noGrp="1"/>
          </p:cNvSpPr>
          <p:nvPr>
            <p:ph type="body" sz="quarter" idx="13"/>
          </p:nvPr>
        </p:nvSpPr>
        <p:spPr>
          <a:xfrm>
            <a:off x="457200" y="925417"/>
            <a:ext cx="8229600" cy="3627533"/>
          </a:xfrm>
        </p:spPr>
        <p:txBody>
          <a:bodyPr anchor="t"/>
          <a:lstStyle/>
          <a:p>
            <a:pPr algn="just"/>
            <a:r>
              <a:rPr lang="vi-VN" dirty="0"/>
              <a:t>Sử dụng các lệnh định dạng</a:t>
            </a:r>
            <a:r>
              <a:rPr lang="en-US" dirty="0"/>
              <a:t> (</a:t>
            </a:r>
            <a:r>
              <a:rPr lang="en-US" dirty="0" err="1"/>
              <a:t>tt</a:t>
            </a:r>
            <a:r>
              <a:rPr lang="en-US" dirty="0"/>
              <a:t>)</a:t>
            </a:r>
          </a:p>
          <a:p>
            <a:pPr lvl="1" algn="just"/>
            <a:r>
              <a:rPr lang="en-US" dirty="0"/>
              <a:t>C</a:t>
            </a:r>
            <a:r>
              <a:rPr lang="vi-VN" dirty="0"/>
              <a:t>ó thể sử dụng các lệnh định dạng dữ liệu trên thanh công cụ Mini (Mini toolbar). </a:t>
            </a:r>
            <a:endParaRPr lang="en-US" dirty="0"/>
          </a:p>
          <a:p>
            <a:pPr lvl="1" algn="just"/>
            <a:r>
              <a:rPr lang="vi-VN" dirty="0"/>
              <a:t>Thanh công cụ này xuất hiện theo ngữ cảnh khi nội dung </a:t>
            </a:r>
            <a:r>
              <a:rPr lang="en-US" dirty="0" err="1"/>
              <a:t>được</a:t>
            </a:r>
            <a:r>
              <a:rPr lang="en-US" dirty="0"/>
              <a:t> </a:t>
            </a:r>
            <a:r>
              <a:rPr lang="en-US" dirty="0" err="1"/>
              <a:t>chọn</a:t>
            </a:r>
            <a:r>
              <a:rPr lang="en-US" dirty="0"/>
              <a:t> </a:t>
            </a:r>
            <a:r>
              <a:rPr lang="vi-VN" dirty="0"/>
              <a:t>là văn bản, số hay thời gian trong ô, ngoại trừ dữ liệu công thức. </a:t>
            </a:r>
            <a:endParaRPr lang="en-US" dirty="0"/>
          </a:p>
          <a:p>
            <a:pPr lvl="1" algn="just"/>
            <a:r>
              <a:rPr lang="vi-VN" dirty="0"/>
              <a:t>Trên thanh công cụ Mini có một số lệnh định dạng thường dùng nhất</a:t>
            </a:r>
            <a:endParaRPr lang="en-US" dirty="0"/>
          </a:p>
        </p:txBody>
      </p:sp>
      <p:pic>
        <p:nvPicPr>
          <p:cNvPr id="11" name="Picture 10">
            <a:extLst>
              <a:ext uri="{FF2B5EF4-FFF2-40B4-BE49-F238E27FC236}">
                <a16:creationId xmlns:a16="http://schemas.microsoft.com/office/drawing/2014/main" id="{261ECDF6-4B3E-4841-88C1-DD6AE44FD775}"/>
              </a:ext>
            </a:extLst>
          </p:cNvPr>
          <p:cNvPicPr>
            <a:picLocks noChangeAspect="1"/>
          </p:cNvPicPr>
          <p:nvPr/>
        </p:nvPicPr>
        <p:blipFill rotWithShape="1">
          <a:blip r:embed="rId3">
            <a:extLst>
              <a:ext uri="{28A0092B-C50C-407E-A947-70E740481C1C}">
                <a14:useLocalDpi xmlns:a14="http://schemas.microsoft.com/office/drawing/2010/main" val="0"/>
              </a:ext>
            </a:extLst>
          </a:blip>
          <a:srcRect l="393" t="1786" r="1" b="3340"/>
          <a:stretch/>
        </p:blipFill>
        <p:spPr bwMode="auto">
          <a:xfrm>
            <a:off x="2674273" y="3819871"/>
            <a:ext cx="3795454" cy="796423"/>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25764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Sử dụng các lệnh định dạng (tt)</a:t>
            </a:r>
          </a:p>
          <a:p>
            <a:pPr lvl="1" algn="just"/>
            <a:r>
              <a:rPr lang="vi-VN" dirty="0"/>
              <a:t>Excel cung cấp một tính năng hữu ích là Live Preview </a:t>
            </a:r>
            <a:r>
              <a:rPr lang="en-US" dirty="0" err="1"/>
              <a:t>để</a:t>
            </a:r>
            <a:r>
              <a:rPr lang="en-US" dirty="0"/>
              <a:t> </a:t>
            </a:r>
            <a:r>
              <a:rPr lang="vi-VN" dirty="0"/>
              <a:t>xem trước tác động của một định dạng đối với dữ liệu. </a:t>
            </a:r>
            <a:endParaRPr lang="en-US" dirty="0"/>
          </a:p>
          <a:p>
            <a:pPr lvl="1" algn="just"/>
            <a:r>
              <a:rPr lang="vi-VN" dirty="0"/>
              <a:t>Khi </a:t>
            </a:r>
            <a:r>
              <a:rPr lang="en-US" dirty="0" err="1"/>
              <a:t>trỏ</a:t>
            </a:r>
            <a:r>
              <a:rPr lang="vi-VN" dirty="0"/>
              <a:t> chuột trên một lệnh định dạng, Live Preview sẽ áp dụng định dạng đó cho dữ liệu một cách tạm thời, </a:t>
            </a:r>
            <a:endParaRPr lang="en-US" dirty="0"/>
          </a:p>
          <a:p>
            <a:pPr lvl="1" algn="just"/>
            <a:r>
              <a:rPr lang="en-US" dirty="0"/>
              <a:t>K</a:t>
            </a:r>
            <a:r>
              <a:rPr lang="vi-VN" dirty="0"/>
              <a:t>hi di chuyển chuột ra khỏi nút lệnh thì Live Preview sẽ trả lại trạng thái ban đầu của dữ liệu. </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8</a:t>
            </a:fld>
            <a:endParaRPr lang="en-US"/>
          </a:p>
        </p:txBody>
      </p:sp>
      <p:sp>
        <p:nvSpPr>
          <p:cNvPr id="7" name="Rectangle 6">
            <a:extLst>
              <a:ext uri="{FF2B5EF4-FFF2-40B4-BE49-F238E27FC236}">
                <a16:creationId xmlns:a16="http://schemas.microsoft.com/office/drawing/2014/main" id="{7FC6CE2D-286C-43FA-8C2A-D270681E1FA0}"/>
              </a:ext>
            </a:extLst>
          </p:cNvPr>
          <p:cNvSpPr/>
          <p:nvPr/>
        </p:nvSpPr>
        <p:spPr>
          <a:xfrm>
            <a:off x="1447799" y="3710252"/>
            <a:ext cx="6981497" cy="646331"/>
          </a:xfrm>
          <a:prstGeom prst="rect">
            <a:avLst/>
          </a:prstGeom>
        </p:spPr>
        <p:txBody>
          <a:bodyPr wrap="square">
            <a:spAutoFit/>
          </a:bodyPr>
          <a:lstStyle/>
          <a:p>
            <a:pPr algn="just"/>
            <a:r>
              <a:rPr lang="vi-VN" sz="1800" i="1" dirty="0">
                <a:latin typeface="+mj-lt"/>
              </a:rPr>
              <a:t>Chú ý: Live Preview chỉ được kích hoạt đối với một số lệnh định dạng kiểu chữ, màu chữ, hay màu nền</a:t>
            </a:r>
            <a:endParaRPr lang="en-US" sz="1800" i="1" dirty="0">
              <a:latin typeface="+mj-lt"/>
            </a:endParaRPr>
          </a:p>
        </p:txBody>
      </p:sp>
    </p:spTree>
    <p:extLst>
      <p:ext uri="{BB962C8B-B14F-4D97-AF65-F5344CB8AC3E}">
        <p14:creationId xmlns:p14="http://schemas.microsoft.com/office/powerpoint/2010/main" val="30852912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Định</a:t>
            </a:r>
            <a:r>
              <a:rPr lang="en-US" dirty="0"/>
              <a:t> </a:t>
            </a:r>
            <a:r>
              <a:rPr lang="en-US" dirty="0" err="1"/>
              <a:t>dạng</a:t>
            </a:r>
            <a:r>
              <a:rPr lang="en-US" dirty="0"/>
              <a:t> ô</a:t>
            </a:r>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Định dạng số và ký số thập phân</a:t>
            </a:r>
          </a:p>
          <a:p>
            <a:pPr lvl="1" algn="just"/>
            <a:r>
              <a:rPr lang="vi-VN" dirty="0"/>
              <a:t>Trên thẻ Home nhóm Number có một số lệnh thường dùng định dạng dữ liệu số, </a:t>
            </a:r>
            <a:endParaRPr lang="en-US" dirty="0"/>
          </a:p>
          <a:p>
            <a:pPr lvl="1" algn="just"/>
            <a:r>
              <a:rPr lang="en-US" dirty="0"/>
              <a:t>H</a:t>
            </a:r>
            <a:r>
              <a:rPr lang="vi-VN" dirty="0"/>
              <a:t>ộp chọn Number Format gồm các loại định dạng số như General, Number, Currency…, cùng với một số lệnh định dạng tỷ lệ %, ký hiệu tiền tệ, số ký số thập phân.</a:t>
            </a:r>
          </a:p>
        </p:txBody>
      </p:sp>
      <p:sp>
        <p:nvSpPr>
          <p:cNvPr id="4" name="Date Placeholder 3"/>
          <p:cNvSpPr>
            <a:spLocks noGrp="1"/>
          </p:cNvSpPr>
          <p:nvPr>
            <p:ph type="dt" sz="half" idx="14"/>
          </p:nvPr>
        </p:nvSpPr>
        <p:spPr/>
        <p:txBody>
          <a:bodyPr/>
          <a:lstStyle/>
          <a:p>
            <a:fld id="{C0036E63-7EE7-4982-8B87-1AF2F239207E}"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9</a:t>
            </a:fld>
            <a:endParaRPr lang="en-US"/>
          </a:p>
        </p:txBody>
      </p:sp>
      <p:pic>
        <p:nvPicPr>
          <p:cNvPr id="8" name="Picture 7">
            <a:extLst>
              <a:ext uri="{FF2B5EF4-FFF2-40B4-BE49-F238E27FC236}">
                <a16:creationId xmlns:a16="http://schemas.microsoft.com/office/drawing/2014/main" id="{1B901558-9B78-4296-B967-8939E08B69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4177" y="3282914"/>
            <a:ext cx="5795645" cy="1484350"/>
          </a:xfrm>
          <a:prstGeom prst="rect">
            <a:avLst/>
          </a:prstGeom>
          <a:ln>
            <a:solidFill>
              <a:schemeClr val="tx1"/>
            </a:solidFill>
          </a:ln>
        </p:spPr>
      </p:pic>
    </p:spTree>
    <p:extLst>
      <p:ext uri="{BB962C8B-B14F-4D97-AF65-F5344CB8AC3E}">
        <p14:creationId xmlns:p14="http://schemas.microsoft.com/office/powerpoint/2010/main" val="1067375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4758</TotalTime>
  <Words>7589</Words>
  <Application>Microsoft Office PowerPoint</Application>
  <PresentationFormat>On-screen Show (16:9)</PresentationFormat>
  <Paragraphs>676</Paragraphs>
  <Slides>56</Slides>
  <Notes>51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Times New Roman</vt:lpstr>
      <vt:lpstr>Wingdings</vt:lpstr>
      <vt:lpstr>MOS 2016 Theme 2</vt:lpstr>
      <vt:lpstr>MOS EXCEL 2016 Bài 4: Định Dạng Trang Tính</vt:lpstr>
      <vt:lpstr>Hướng dẫn sử dụng</vt:lpstr>
      <vt:lpstr>Mục tiêu bài học</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Định dạng ô</vt:lpstr>
      <vt:lpstr>Xóa nội dung và định dạng của ô</vt:lpstr>
      <vt:lpstr>Xóa nội dung và định dạng của ô</vt:lpstr>
      <vt:lpstr>Chủ đề (Themes)</vt:lpstr>
      <vt:lpstr>Chủ đề (Themes)</vt:lpstr>
      <vt:lpstr>Chủ đề (Themes)</vt:lpstr>
      <vt:lpstr>Sử dụng Cell Styles</vt:lpstr>
      <vt:lpstr>Sử dụng Cell Styles</vt:lpstr>
      <vt:lpstr>Định dạng có điều kiện</vt:lpstr>
      <vt:lpstr>Định dạng có điều kiện</vt:lpstr>
      <vt:lpstr>Định dạng có điều kiện</vt:lpstr>
      <vt:lpstr>Định dạng có điều kiện</vt:lpstr>
      <vt:lpstr>Tổng kết bài học</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Phat Tai Nguyen</cp:lastModifiedBy>
  <cp:revision>108</cp:revision>
  <dcterms:created xsi:type="dcterms:W3CDTF">2019-05-09T04:07:59Z</dcterms:created>
  <dcterms:modified xsi:type="dcterms:W3CDTF">2019-09-04T03:42:32Z</dcterms:modified>
</cp:coreProperties>
</file>